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2"/>
  </p:notesMasterIdLst>
  <p:handoutMasterIdLst>
    <p:handoutMasterId r:id="rId23"/>
  </p:handoutMasterIdLst>
  <p:sldIdLst>
    <p:sldId id="256" r:id="rId2"/>
    <p:sldId id="321" r:id="rId3"/>
    <p:sldId id="257" r:id="rId4"/>
    <p:sldId id="281" r:id="rId5"/>
    <p:sldId id="268" r:id="rId6"/>
    <p:sldId id="260" r:id="rId7"/>
    <p:sldId id="269" r:id="rId8"/>
    <p:sldId id="299" r:id="rId9"/>
    <p:sldId id="297" r:id="rId10"/>
    <p:sldId id="298" r:id="rId11"/>
    <p:sldId id="314" r:id="rId12"/>
    <p:sldId id="313" r:id="rId13"/>
    <p:sldId id="315" r:id="rId14"/>
    <p:sldId id="317" r:id="rId15"/>
    <p:sldId id="302" r:id="rId16"/>
    <p:sldId id="309" r:id="rId17"/>
    <p:sldId id="316" r:id="rId18"/>
    <p:sldId id="310" r:id="rId19"/>
    <p:sldId id="311" r:id="rId20"/>
    <p:sldId id="312" r:id="rId21"/>
  </p:sldIdLst>
  <p:sldSz cx="12192000" cy="6858000"/>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9952" autoAdjust="0"/>
  </p:normalViewPr>
  <p:slideViewPr>
    <p:cSldViewPr snapToGrid="0">
      <p:cViewPr varScale="1">
        <p:scale>
          <a:sx n="84" d="100"/>
          <a:sy n="84" d="100"/>
        </p:scale>
        <p:origin x="1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D7442669-10ED-46EB-9088-0C46275E54AD}" type="datetimeFigureOut">
              <a:rPr lang="en-US" smtClean="0"/>
              <a:t>3/10/2022</a:t>
            </a:fld>
            <a:endParaRPr lang="en-US"/>
          </a:p>
        </p:txBody>
      </p:sp>
      <p:sp>
        <p:nvSpPr>
          <p:cNvPr id="4" name="Footer Placeholder 3"/>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7743EBFA-9FAB-4C7B-BA9C-354AA810E6FF}" type="slidenum">
              <a:rPr lang="en-US" smtClean="0"/>
              <a:t>‹#›</a:t>
            </a:fld>
            <a:endParaRPr lang="en-US"/>
          </a:p>
        </p:txBody>
      </p:sp>
    </p:spTree>
    <p:extLst>
      <p:ext uri="{BB962C8B-B14F-4D97-AF65-F5344CB8AC3E}">
        <p14:creationId xmlns:p14="http://schemas.microsoft.com/office/powerpoint/2010/main" val="24575858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6434"/>
          </a:xfrm>
          <a:prstGeom prst="rect">
            <a:avLst/>
          </a:prstGeom>
        </p:spPr>
        <p:txBody>
          <a:bodyPr vert="horz" lIns="91440" tIns="45720" rIns="91440" bIns="45720" rtlCol="0"/>
          <a:lstStyle>
            <a:lvl1pPr algn="r">
              <a:defRPr sz="1200"/>
            </a:lvl1pPr>
          </a:lstStyle>
          <a:p>
            <a:fld id="{C9B0B0B3-52CD-44BC-8E22-78D18ABEF3AB}" type="datetimeFigureOut">
              <a:rPr lang="en-US" smtClean="0"/>
              <a:t>3/10/2022</a:t>
            </a:fld>
            <a:endParaRPr lang="en-US"/>
          </a:p>
        </p:txBody>
      </p:sp>
      <p:sp>
        <p:nvSpPr>
          <p:cNvPr id="4" name="Slide Image Placeholder 3"/>
          <p:cNvSpPr>
            <a:spLocks noGrp="1" noRot="1" noChangeAspect="1"/>
          </p:cNvSpPr>
          <p:nvPr>
            <p:ph type="sldImg" idx="2"/>
          </p:nvPr>
        </p:nvSpPr>
        <p:spPr>
          <a:xfrm>
            <a:off x="6413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73892"/>
            <a:ext cx="5486400" cy="366045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6433"/>
          </a:xfrm>
          <a:prstGeom prst="rect">
            <a:avLst/>
          </a:prstGeom>
        </p:spPr>
        <p:txBody>
          <a:bodyPr vert="horz" lIns="91440" tIns="45720" rIns="91440" bIns="45720" rtlCol="0" anchor="b"/>
          <a:lstStyle>
            <a:lvl1pPr algn="r">
              <a:defRPr sz="1200"/>
            </a:lvl1pPr>
          </a:lstStyle>
          <a:p>
            <a:fld id="{0268AD0E-86E4-4083-9CC7-C9BFC56FDCBC}" type="slidenum">
              <a:rPr lang="en-US" smtClean="0"/>
              <a:t>‹#›</a:t>
            </a:fld>
            <a:endParaRPr lang="en-US"/>
          </a:p>
        </p:txBody>
      </p:sp>
    </p:spTree>
    <p:extLst>
      <p:ext uri="{BB962C8B-B14F-4D97-AF65-F5344CB8AC3E}">
        <p14:creationId xmlns:p14="http://schemas.microsoft.com/office/powerpoint/2010/main" val="5529841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8AD0E-86E4-4083-9CC7-C9BFC56FDCBC}" type="slidenum">
              <a:rPr lang="en-US" smtClean="0"/>
              <a:t>1</a:t>
            </a:fld>
            <a:endParaRPr lang="en-US"/>
          </a:p>
        </p:txBody>
      </p:sp>
    </p:spTree>
    <p:extLst>
      <p:ext uri="{BB962C8B-B14F-4D97-AF65-F5344CB8AC3E}">
        <p14:creationId xmlns:p14="http://schemas.microsoft.com/office/powerpoint/2010/main" val="1039140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Zooming in closer to an area allows</a:t>
            </a:r>
            <a:r>
              <a:rPr lang="en-US" baseline="0" dirty="0"/>
              <a:t> for more detail to be seen.</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10</a:t>
            </a:fld>
            <a:endParaRPr lang="en-US"/>
          </a:p>
        </p:txBody>
      </p:sp>
    </p:spTree>
    <p:extLst>
      <p:ext uri="{BB962C8B-B14F-4D97-AF65-F5344CB8AC3E}">
        <p14:creationId xmlns:p14="http://schemas.microsoft.com/office/powerpoint/2010/main" val="885299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map of South Carolina</a:t>
            </a:r>
            <a:r>
              <a:rPr lang="en-US" baseline="0" dirty="0"/>
              <a:t> around Charleston, showing how pellets can be found up in the watershed to try and identify the source of pellets. This information can then be used to work with state agencies on a number of different solutions, including stricter </a:t>
            </a:r>
            <a:r>
              <a:rPr lang="en-US" baseline="0" dirty="0" err="1"/>
              <a:t>stormwater</a:t>
            </a:r>
            <a:r>
              <a:rPr lang="en-US" baseline="0" dirty="0"/>
              <a:t> permits for any company handling plastic pellets.</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11</a:t>
            </a:fld>
            <a:endParaRPr lang="en-US"/>
          </a:p>
        </p:txBody>
      </p:sp>
    </p:spTree>
    <p:extLst>
      <p:ext uri="{BB962C8B-B14F-4D97-AF65-F5344CB8AC3E}">
        <p14:creationId xmlns:p14="http://schemas.microsoft.com/office/powerpoint/2010/main" val="1765383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Galveston Bay</a:t>
            </a:r>
            <a:r>
              <a:rPr lang="en-US" baseline="0" dirty="0"/>
              <a:t> where there is the highest concentration of plastic manufacturing sites in the country and is also the bay system that has the highest concentration of plastic pellets being found in a 10-minute period. The highest concentration to date is over 30,000 nurdles in 10 minutes in Galveston Bay. Because of this data, the state of Texas is now working on amending all discharge permits for plastic manufactures and other companies handling nurdles. These discharge permit changes will allow the state inspectors the tools they need to make enforcement changes immediately. Currently, California is the only state in the U.S. that identifies plastic pellets in the discharge permits. Most permits say, “a trace amount of suspended solids is allowed”, which is too vague and is why we are having many of the plastic pellet problems we have today.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12</a:t>
            </a:fld>
            <a:endParaRPr lang="en-US"/>
          </a:p>
        </p:txBody>
      </p:sp>
    </p:spTree>
    <p:extLst>
      <p:ext uri="{BB962C8B-B14F-4D97-AF65-F5344CB8AC3E}">
        <p14:creationId xmlns:p14="http://schemas.microsoft.com/office/powerpoint/2010/main" val="3971048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a:t>
            </a:r>
            <a:r>
              <a:rPr lang="en-US" baseline="0" dirty="0"/>
              <a:t> on the nurdle map, you can click on a dot to get all the data for that sample. This particular dot is up in Galveston Bay and you can see that there were 7,290 nurdles collected by 1 person in a 10 minute period on June 14, 2019.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13</a:t>
            </a:fld>
            <a:endParaRPr lang="en-US"/>
          </a:p>
        </p:txBody>
      </p:sp>
    </p:spTree>
    <p:extLst>
      <p:ext uri="{BB962C8B-B14F-4D97-AF65-F5344CB8AC3E}">
        <p14:creationId xmlns:p14="http://schemas.microsoft.com/office/powerpoint/2010/main" val="864607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Nurdle Patrol methodology was published in February 2020 in Marine Pollution Bulletin to help ensure data collection methods are justified. This helps for two main reasons: 1) data being used for research, and 2) data being used for litigation. This publication is open source, meaning it is free, can be downloaded and shared with anyone.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14</a:t>
            </a:fld>
            <a:endParaRPr lang="en-US"/>
          </a:p>
        </p:txBody>
      </p:sp>
    </p:spTree>
    <p:extLst>
      <p:ext uri="{BB962C8B-B14F-4D97-AF65-F5344CB8AC3E}">
        <p14:creationId xmlns:p14="http://schemas.microsoft.com/office/powerpoint/2010/main" val="32679916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a:t>
            </a:r>
            <a:r>
              <a:rPr lang="en-US" baseline="0" dirty="0"/>
              <a:t> of January 2022, these are the stats for Nurdle Patrol. There are over 5,000 volunteers who have sent survey data in, with over 11,300 surveys performed across the U.S., Mexico, Central and South America, Canada, and Africa. Our main goal is making policy changes in the U.S., but anyone in the world can add data to the site. Over 4,500 sites have been sampled, and 145 partner organizations are involved with sampling. Seven hundred forty-four Teacher Kits have been sent to educators since February 2021.</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15</a:t>
            </a:fld>
            <a:endParaRPr lang="en-US"/>
          </a:p>
        </p:txBody>
      </p:sp>
    </p:spTree>
    <p:extLst>
      <p:ext uri="{BB962C8B-B14F-4D97-AF65-F5344CB8AC3E}">
        <p14:creationId xmlns:p14="http://schemas.microsoft.com/office/powerpoint/2010/main" val="3405761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actions</a:t>
            </a:r>
            <a:r>
              <a:rPr lang="en-US" baseline="0" dirty="0"/>
              <a:t> can be taken to prevent pellets from getting into the environment, including stricter stormwater permits at the state level for any company handling plastic pellets. The Operation Clean Sweep is a voluntary program that the American Chemical Council developed about 25 years ago, and there are some good Best Management Practices (BMPs) included in it that states can make mandatory in permits. Some of these BMPs include simple measures by plastic manufacturers, such as placing catch buckets or grates where nurdles are being onloaded or offloaded, so that pellets never reach the ground.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16</a:t>
            </a:fld>
            <a:endParaRPr lang="en-US"/>
          </a:p>
        </p:txBody>
      </p:sp>
    </p:spTree>
    <p:extLst>
      <p:ext uri="{BB962C8B-B14F-4D97-AF65-F5344CB8AC3E}">
        <p14:creationId xmlns:p14="http://schemas.microsoft.com/office/powerpoint/2010/main" val="3321708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example language from a discharge permit to modify vague language to say “zero plastic discharge”. This language</a:t>
            </a:r>
            <a:r>
              <a:rPr lang="en-US" baseline="0" dirty="0"/>
              <a:t> should be inserted into all permits for plastic manufacturers and handlers in every state in the U.S. This is a great start to a solution to preventing plastics from reaching the ocean, and Nurdle Patrol data can be the justification for making these policy and rule changes.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17</a:t>
            </a:fld>
            <a:endParaRPr lang="en-US"/>
          </a:p>
        </p:txBody>
      </p:sp>
    </p:spTree>
    <p:extLst>
      <p:ext uri="{BB962C8B-B14F-4D97-AF65-F5344CB8AC3E}">
        <p14:creationId xmlns:p14="http://schemas.microsoft.com/office/powerpoint/2010/main" val="41545361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Nurdle Patrol Facebook page is a place where citizen scientists post what they are finding and where, as</a:t>
            </a:r>
            <a:r>
              <a:rPr lang="en-US" baseline="0" dirty="0"/>
              <a:t> well as sharing any new news that comes out about nurdles, including research, spills, lawsuits, etc. NurdlePatrol.org is where there are news stories, place to insert data, training videos, and the map that shows all data collected to date. These are tools to keep the Nurdle Patrol community engaged and informed about the latest activities. You can also follow us on Twitter @NurdlePatrol! We follow back!</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18</a:t>
            </a:fld>
            <a:endParaRPr lang="en-US"/>
          </a:p>
        </p:txBody>
      </p:sp>
    </p:spTree>
    <p:extLst>
      <p:ext uri="{BB962C8B-B14F-4D97-AF65-F5344CB8AC3E}">
        <p14:creationId xmlns:p14="http://schemas.microsoft.com/office/powerpoint/2010/main" val="10408990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day, we are doing this project for the next generation. Nurdles</a:t>
            </a:r>
            <a:r>
              <a:rPr lang="en-US" baseline="0" dirty="0"/>
              <a:t> have been released into the environment for the past 70 years when plastic started to be mass produced. We have the knowledge now to see what is happening, the tools to see the impact, and the ability to make change so that our children and their children are not burdened with this pollution.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19</a:t>
            </a:fld>
            <a:endParaRPr lang="en-US"/>
          </a:p>
        </p:txBody>
      </p:sp>
    </p:spTree>
    <p:extLst>
      <p:ext uri="{BB962C8B-B14F-4D97-AF65-F5344CB8AC3E}">
        <p14:creationId xmlns:p14="http://schemas.microsoft.com/office/powerpoint/2010/main" val="4244657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Nurdle Patrol is a citizen science project to help find where high concentrations of plastic pellets (nurdles) are found along beaches, rivers, and lakes across the United</a:t>
            </a:r>
            <a:r>
              <a:rPr lang="en-US" baseline="0" dirty="0"/>
              <a:t> States. Data helps to create awareness about the plastic pollution entering our waterways, create a database that is used to justify policy changes at the state level for preventing pellets from getting into the environment, and the program removes nurdles from shorelines so that animals cannot eat them.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2</a:t>
            </a:fld>
            <a:endParaRPr lang="en-US"/>
          </a:p>
        </p:txBody>
      </p:sp>
    </p:spTree>
    <p:extLst>
      <p:ext uri="{BB962C8B-B14F-4D97-AF65-F5344CB8AC3E}">
        <p14:creationId xmlns:p14="http://schemas.microsoft.com/office/powerpoint/2010/main" val="31393889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Thanks to all the citizen scientists and partners that make </a:t>
            </a:r>
            <a:r>
              <a:rPr lang="en-US"/>
              <a:t>Nurdle Patrol happen!</a:t>
            </a:r>
          </a:p>
        </p:txBody>
      </p:sp>
      <p:sp>
        <p:nvSpPr>
          <p:cNvPr id="4" name="Slide Number Placeholder 3"/>
          <p:cNvSpPr>
            <a:spLocks noGrp="1"/>
          </p:cNvSpPr>
          <p:nvPr>
            <p:ph type="sldNum" sz="quarter" idx="10"/>
          </p:nvPr>
        </p:nvSpPr>
        <p:spPr/>
        <p:txBody>
          <a:bodyPr/>
          <a:lstStyle/>
          <a:p>
            <a:fld id="{0268AD0E-86E4-4083-9CC7-C9BFC56FDCBC}" type="slidenum">
              <a:rPr lang="en-US" smtClean="0"/>
              <a:t>20</a:t>
            </a:fld>
            <a:endParaRPr lang="en-US"/>
          </a:p>
        </p:txBody>
      </p:sp>
    </p:spTree>
    <p:extLst>
      <p:ext uri="{BB962C8B-B14F-4D97-AF65-F5344CB8AC3E}">
        <p14:creationId xmlns:p14="http://schemas.microsoft.com/office/powerpoint/2010/main" val="2136786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Nurdles are the raw material that almost everything</a:t>
            </a:r>
            <a:r>
              <a:rPr lang="en-US" baseline="0" dirty="0"/>
              <a:t> plastic is made from. It is a small plastic pellet the size of a lentil and is considered </a:t>
            </a:r>
            <a:r>
              <a:rPr lang="en-US" baseline="0" dirty="0" err="1"/>
              <a:t>microplastic</a:t>
            </a:r>
            <a:r>
              <a:rPr lang="en-US" baseline="0" dirty="0"/>
              <a:t>. Most of the nurdles being found along shorelines and rivers banks is Low Density Polyethylene (LDPE) and Polypropylene (PP). This is due to the density of the nurdles. The other plastics are also being lost to the environment but sinking in the water due to higher density.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3</a:t>
            </a:fld>
            <a:endParaRPr lang="en-US"/>
          </a:p>
        </p:txBody>
      </p:sp>
    </p:spTree>
    <p:extLst>
      <p:ext uri="{BB962C8B-B14F-4D97-AF65-F5344CB8AC3E}">
        <p14:creationId xmlns:p14="http://schemas.microsoft.com/office/powerpoint/2010/main" val="2069832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Nurdles</a:t>
            </a:r>
            <a:r>
              <a:rPr lang="en-US" baseline="0" dirty="0"/>
              <a:t> can enter the environment through every step of the supply chain, including at the manufacturing site, especially during onloading and offloading of the nurdles from truck or railcar. Railcars and trucks can lose pellets during transportation, and at the factory that eventually melts the plastic pellets down to make a final product. Once pellets fall on the ground, they are subject to rain that lifts them up and carries them to the nearest waterway through stormwater. Everything on the ground eventually ends up in a river, then bay, and ultimately the ocean. Less often spill events that happen include large container ship spills with bags of pellets entering the ocean.</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4</a:t>
            </a:fld>
            <a:endParaRPr lang="en-US"/>
          </a:p>
        </p:txBody>
      </p:sp>
    </p:spTree>
    <p:extLst>
      <p:ext uri="{BB962C8B-B14F-4D97-AF65-F5344CB8AC3E}">
        <p14:creationId xmlns:p14="http://schemas.microsoft.com/office/powerpoint/2010/main" val="3369057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Spills of nurdles has been happening for decades. In 1992,</a:t>
            </a:r>
            <a:r>
              <a:rPr lang="en-US" baseline="0" dirty="0"/>
              <a:t> the Environmental Protection Agency wrote a report called “Plastic Pellets in the Aquatic Environment: Sources and Recommendations”. The report lists over 80 species of birds that were known to eat nurdles at that time. Also in the report is a list of sea turtle gut analysis that documented consumption of nurdles, and fish eating the pellets as well. The biggest impact of nurdles in the environment is likely to fish and wildlife. Once nurdles are in the environment, they absorb harmful chemicals such as PCBs, DDTs, and PAHs. These are harmful to the animals when consumed and can be deadly if chemicals are in high enough concentrations. The pellets can also block intestinal tracts of animals, similar to the picture in the 1992 report that shows about 12 nurdles in the bird’s gut. From a human health perspective, we are concerned about fish eating pellets and the chemicals leaching out of the pellets and into the muscle tissue that we eat. That link has not been made yet due to the difficulty of this research, but studies are going on currently that could give us this answer in the next few years.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5</a:t>
            </a:fld>
            <a:endParaRPr lang="en-US"/>
          </a:p>
        </p:txBody>
      </p:sp>
    </p:spTree>
    <p:extLst>
      <p:ext uri="{BB962C8B-B14F-4D97-AF65-F5344CB8AC3E}">
        <p14:creationId xmlns:p14="http://schemas.microsoft.com/office/powerpoint/2010/main" val="3815175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Nurdle spills</a:t>
            </a:r>
            <a:r>
              <a:rPr lang="en-US" baseline="0" dirty="0"/>
              <a:t> are similar to an oil spill in that they need to be assessed and cleaned up quickly. High tides, or rising water in rivers can sweep the pellets to different areas, maintenance of beaches for tourists can burry the pellets, wind and rain can scatter the nurdles making it almost impossible to cleanup. When a spill first occurs, pellets are typically concentrated in one location, making it easier to clean up, so it’s important for state and federal agencies to respond quickly.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6</a:t>
            </a:fld>
            <a:endParaRPr lang="en-US"/>
          </a:p>
        </p:txBody>
      </p:sp>
    </p:spTree>
    <p:extLst>
      <p:ext uri="{BB962C8B-B14F-4D97-AF65-F5344CB8AC3E}">
        <p14:creationId xmlns:p14="http://schemas.microsoft.com/office/powerpoint/2010/main" val="1314357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Nurdle Patrol citizen science project was created to document nurdles</a:t>
            </a:r>
            <a:r>
              <a:rPr lang="en-US" baseline="0" dirty="0"/>
              <a:t> washing up on beaches and river banks across the U.S. The methodology is to start your clock for 10 minutes once you find your first nurdle, then count how many nurdles you found at the end of the 10 minutes. Then log your data into NurdlePatrol.org. You can do a survey as an individual or as a group, and the database standardizes all data to 1 person for a 10 minute period so that all data inserted into the website can be compared across the country. For more information on the methodology, watch the 4 minute training video.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7</a:t>
            </a:fld>
            <a:endParaRPr lang="en-US"/>
          </a:p>
        </p:txBody>
      </p:sp>
    </p:spTree>
    <p:extLst>
      <p:ext uri="{BB962C8B-B14F-4D97-AF65-F5344CB8AC3E}">
        <p14:creationId xmlns:p14="http://schemas.microsoft.com/office/powerpoint/2010/main" val="1659102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types of nurdles are being found, from flat to round, and white to orange</a:t>
            </a:r>
            <a:r>
              <a:rPr lang="en-US" baseline="0" dirty="0"/>
              <a:t> to black. </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8</a:t>
            </a:fld>
            <a:endParaRPr lang="en-US"/>
          </a:p>
        </p:txBody>
      </p:sp>
    </p:spTree>
    <p:extLst>
      <p:ext uri="{BB962C8B-B14F-4D97-AF65-F5344CB8AC3E}">
        <p14:creationId xmlns:p14="http://schemas.microsoft.com/office/powerpoint/2010/main" val="5940277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data is added into NurdlePatrol.org</a:t>
            </a:r>
            <a:r>
              <a:rPr lang="en-US" baseline="0" dirty="0"/>
              <a:t>, it is automatically populated into the map on the website, which is similar to google earth in that you can zoom in or out to your community and print a map of your local area with nurdle data. You can print the map digitally or hard copy, and use to show the problem in your community. The color dots show the concentrations of pellets found during a nurdle survey.</a:t>
            </a:r>
            <a:endParaRPr lang="en-US" dirty="0"/>
          </a:p>
        </p:txBody>
      </p:sp>
      <p:sp>
        <p:nvSpPr>
          <p:cNvPr id="4" name="Slide Number Placeholder 3"/>
          <p:cNvSpPr>
            <a:spLocks noGrp="1"/>
          </p:cNvSpPr>
          <p:nvPr>
            <p:ph type="sldNum" sz="quarter" idx="10"/>
          </p:nvPr>
        </p:nvSpPr>
        <p:spPr/>
        <p:txBody>
          <a:bodyPr/>
          <a:lstStyle/>
          <a:p>
            <a:fld id="{0268AD0E-86E4-4083-9CC7-C9BFC56FDCBC}" type="slidenum">
              <a:rPr lang="en-US" smtClean="0"/>
              <a:t>9</a:t>
            </a:fld>
            <a:endParaRPr lang="en-US"/>
          </a:p>
        </p:txBody>
      </p:sp>
    </p:spTree>
    <p:extLst>
      <p:ext uri="{BB962C8B-B14F-4D97-AF65-F5344CB8AC3E}">
        <p14:creationId xmlns:p14="http://schemas.microsoft.com/office/powerpoint/2010/main" val="24995583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598809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E74A9AFD-0757-46F9-8FDA-59CA232CE503}"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35371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9502753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16312972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4222140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8301133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5989407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68660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57452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837363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4A9AFD-0757-46F9-8FDA-59CA232CE503}" type="datetimeFigureOut">
              <a:rPr lang="en-US" smtClean="0"/>
              <a:t>3/10/2022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1642100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74A9AFD-0757-46F9-8FDA-59CA232CE503}"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0456099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74A9AFD-0757-46F9-8FDA-59CA232CE503}" type="datetimeFigureOut">
              <a:rPr lang="en-US" smtClean="0"/>
              <a:t>3/10/2022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4244254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74A9AFD-0757-46F9-8FDA-59CA232CE503}" type="datetimeFigureOut">
              <a:rPr lang="en-US" smtClean="0"/>
              <a:t>3/10/2022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1112079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4A9AFD-0757-46F9-8FDA-59CA232CE503}"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470365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A9AFD-0757-46F9-8FDA-59CA232CE503}"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37046939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4A9AFD-0757-46F9-8FDA-59CA232CE503}" type="datetimeFigureOut">
              <a:rPr lang="en-US" smtClean="0"/>
              <a:t>3/10/2022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A2E0766-AD66-40D5-8FE2-19862823211D}" type="slidenum">
              <a:rPr lang="en-US" smtClean="0"/>
              <a:t>‹#›</a:t>
            </a:fld>
            <a:endParaRPr lang="en-US"/>
          </a:p>
        </p:txBody>
      </p:sp>
    </p:spTree>
    <p:extLst>
      <p:ext uri="{BB962C8B-B14F-4D97-AF65-F5344CB8AC3E}">
        <p14:creationId xmlns:p14="http://schemas.microsoft.com/office/powerpoint/2010/main" val="24801445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E74A9AFD-0757-46F9-8FDA-59CA232CE503}" type="datetimeFigureOut">
              <a:rPr lang="en-US" smtClean="0"/>
              <a:t>3/10/2022</a:t>
            </a:fld>
            <a:endParaRPr 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EA2E0766-AD66-40D5-8FE2-19862823211D}" type="slidenum">
              <a:rPr lang="en-US" smtClean="0"/>
              <a:t>‹#›</a:t>
            </a:fld>
            <a:endParaRPr lang="en-US"/>
          </a:p>
        </p:txBody>
      </p:sp>
    </p:spTree>
    <p:extLst>
      <p:ext uri="{BB962C8B-B14F-4D97-AF65-F5344CB8AC3E}">
        <p14:creationId xmlns:p14="http://schemas.microsoft.com/office/powerpoint/2010/main" val="2764269509"/>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93596" y="484553"/>
            <a:ext cx="11046469" cy="1408137"/>
          </a:xfrm>
        </p:spPr>
        <p:txBody>
          <a:bodyPr>
            <a:noAutofit/>
          </a:bodyPr>
          <a:lstStyle/>
          <a:p>
            <a:r>
              <a:rPr lang="en-US" sz="6000" b="1" dirty="0">
                <a:solidFill>
                  <a:schemeClr val="bg1"/>
                </a:solidFill>
                <a:latin typeface="+mn-lt"/>
              </a:rPr>
              <a:t>Nurdle Patrol</a:t>
            </a:r>
          </a:p>
        </p:txBody>
      </p:sp>
      <p:sp>
        <p:nvSpPr>
          <p:cNvPr id="3" name="Subtitle 2"/>
          <p:cNvSpPr>
            <a:spLocks noGrp="1"/>
          </p:cNvSpPr>
          <p:nvPr>
            <p:ph type="subTitle" idx="1"/>
          </p:nvPr>
        </p:nvSpPr>
        <p:spPr>
          <a:xfrm>
            <a:off x="593595" y="3198799"/>
            <a:ext cx="7643819" cy="1947333"/>
          </a:xfrm>
        </p:spPr>
        <p:txBody>
          <a:bodyPr>
            <a:normAutofit lnSpcReduction="10000"/>
          </a:bodyPr>
          <a:lstStyle/>
          <a:p>
            <a:r>
              <a:rPr lang="en-US" sz="3200" b="1" dirty="0"/>
              <a:t>Name</a:t>
            </a:r>
          </a:p>
          <a:p>
            <a:r>
              <a:rPr lang="en-US" sz="2400" dirty="0"/>
              <a:t>Organization</a:t>
            </a:r>
          </a:p>
          <a:p>
            <a:endParaRPr lang="en-US" b="1" dirty="0"/>
          </a:p>
          <a:p>
            <a:r>
              <a:rPr lang="en-US" b="1" dirty="0"/>
              <a:t>Date</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9261" y="5558047"/>
            <a:ext cx="2728061" cy="1229439"/>
          </a:xfrm>
          <a:prstGeom prst="rect">
            <a:avLst/>
          </a:prstGeom>
        </p:spPr>
      </p:pic>
    </p:spTree>
    <p:extLst>
      <p:ext uri="{BB962C8B-B14F-4D97-AF65-F5344CB8AC3E}">
        <p14:creationId xmlns:p14="http://schemas.microsoft.com/office/powerpoint/2010/main" val="12759423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1058" t="23503" r="9423" b="24872"/>
          <a:stretch/>
        </p:blipFill>
        <p:spPr>
          <a:xfrm>
            <a:off x="182986" y="515814"/>
            <a:ext cx="11797998" cy="5802923"/>
          </a:xfrm>
          <a:prstGeom prst="rect">
            <a:avLst/>
          </a:prstGeom>
        </p:spPr>
      </p:pic>
      <p:pic>
        <p:nvPicPr>
          <p:cNvPr id="7" name="Picture 6"/>
          <p:cNvPicPr>
            <a:picLocks noChangeAspect="1"/>
          </p:cNvPicPr>
          <p:nvPr/>
        </p:nvPicPr>
        <p:blipFill rotWithShape="1">
          <a:blip r:embed="rId4"/>
          <a:srcRect l="91346" t="23846" r="1635" b="38889"/>
          <a:stretch/>
        </p:blipFill>
        <p:spPr>
          <a:xfrm>
            <a:off x="358681" y="2497016"/>
            <a:ext cx="2206200" cy="3294184"/>
          </a:xfrm>
          <a:prstGeom prst="rect">
            <a:avLst/>
          </a:prstGeom>
        </p:spPr>
      </p:pic>
      <p:sp>
        <p:nvSpPr>
          <p:cNvPr id="4" name="TextBox 3"/>
          <p:cNvSpPr txBox="1"/>
          <p:nvPr/>
        </p:nvSpPr>
        <p:spPr>
          <a:xfrm>
            <a:off x="5591907" y="3620888"/>
            <a:ext cx="2723823" cy="523220"/>
          </a:xfrm>
          <a:prstGeom prst="rect">
            <a:avLst/>
          </a:prstGeom>
          <a:noFill/>
        </p:spPr>
        <p:txBody>
          <a:bodyPr wrap="none" rtlCol="0">
            <a:spAutoFit/>
          </a:bodyPr>
          <a:lstStyle/>
          <a:p>
            <a:r>
              <a:rPr lang="en-US" sz="2800" b="1" i="1" dirty="0"/>
              <a:t>Gulf of Mexico</a:t>
            </a:r>
          </a:p>
        </p:txBody>
      </p:sp>
    </p:spTree>
    <p:extLst>
      <p:ext uri="{BB962C8B-B14F-4D97-AF65-F5344CB8AC3E}">
        <p14:creationId xmlns:p14="http://schemas.microsoft.com/office/powerpoint/2010/main" val="38347679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0673" t="23162" r="9230" b="26239"/>
          <a:stretch/>
        </p:blipFill>
        <p:spPr>
          <a:xfrm>
            <a:off x="165077" y="586153"/>
            <a:ext cx="11925293" cy="5638799"/>
          </a:xfrm>
          <a:prstGeom prst="rect">
            <a:avLst/>
          </a:prstGeom>
        </p:spPr>
      </p:pic>
      <p:pic>
        <p:nvPicPr>
          <p:cNvPr id="26" name="Picture 25"/>
          <p:cNvPicPr>
            <a:picLocks noChangeAspect="1"/>
          </p:cNvPicPr>
          <p:nvPr/>
        </p:nvPicPr>
        <p:blipFill rotWithShape="1">
          <a:blip r:embed="rId4"/>
          <a:srcRect l="91346" t="23846" r="1635" b="38889"/>
          <a:stretch/>
        </p:blipFill>
        <p:spPr>
          <a:xfrm>
            <a:off x="251559" y="2980071"/>
            <a:ext cx="2597149" cy="3877929"/>
          </a:xfrm>
          <a:prstGeom prst="rect">
            <a:avLst/>
          </a:prstGeom>
        </p:spPr>
      </p:pic>
    </p:spTree>
    <p:extLst>
      <p:ext uri="{BB962C8B-B14F-4D97-AF65-F5344CB8AC3E}">
        <p14:creationId xmlns:p14="http://schemas.microsoft.com/office/powerpoint/2010/main" val="2529918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4561" t="8661" r="4385" b="17607"/>
          <a:stretch/>
        </p:blipFill>
        <p:spPr>
          <a:xfrm>
            <a:off x="609600" y="0"/>
            <a:ext cx="10960079" cy="6858000"/>
          </a:xfrm>
          <a:prstGeom prst="rect">
            <a:avLst/>
          </a:prstGeom>
        </p:spPr>
      </p:pic>
      <p:sp>
        <p:nvSpPr>
          <p:cNvPr id="3" name="TextBox 2"/>
          <p:cNvSpPr txBox="1"/>
          <p:nvPr/>
        </p:nvSpPr>
        <p:spPr>
          <a:xfrm>
            <a:off x="6338277" y="2188308"/>
            <a:ext cx="1806905" cy="369332"/>
          </a:xfrm>
          <a:prstGeom prst="rect">
            <a:avLst/>
          </a:prstGeom>
          <a:noFill/>
        </p:spPr>
        <p:txBody>
          <a:bodyPr wrap="none" rtlCol="0">
            <a:spAutoFit/>
          </a:bodyPr>
          <a:lstStyle/>
          <a:p>
            <a:r>
              <a:rPr lang="en-US" b="1" i="1" dirty="0"/>
              <a:t>Galveston Bay</a:t>
            </a:r>
          </a:p>
        </p:txBody>
      </p:sp>
      <p:sp>
        <p:nvSpPr>
          <p:cNvPr id="5" name="TextBox 4"/>
          <p:cNvSpPr txBox="1"/>
          <p:nvPr/>
        </p:nvSpPr>
        <p:spPr>
          <a:xfrm>
            <a:off x="8432800" y="5470769"/>
            <a:ext cx="1816523" cy="369332"/>
          </a:xfrm>
          <a:prstGeom prst="rect">
            <a:avLst/>
          </a:prstGeom>
          <a:noFill/>
        </p:spPr>
        <p:txBody>
          <a:bodyPr wrap="none" rtlCol="0">
            <a:spAutoFit/>
          </a:bodyPr>
          <a:lstStyle/>
          <a:p>
            <a:r>
              <a:rPr lang="en-US" b="1" i="1" dirty="0"/>
              <a:t>Gulf of Mexico</a:t>
            </a:r>
          </a:p>
        </p:txBody>
      </p:sp>
      <p:pic>
        <p:nvPicPr>
          <p:cNvPr id="6" name="Picture 5"/>
          <p:cNvPicPr>
            <a:picLocks noChangeAspect="1"/>
          </p:cNvPicPr>
          <p:nvPr/>
        </p:nvPicPr>
        <p:blipFill rotWithShape="1">
          <a:blip r:embed="rId4"/>
          <a:srcRect l="91346" t="23846" r="1635" b="38889"/>
          <a:stretch/>
        </p:blipFill>
        <p:spPr>
          <a:xfrm>
            <a:off x="755651" y="1312984"/>
            <a:ext cx="3101242" cy="4630615"/>
          </a:xfrm>
          <a:prstGeom prst="rect">
            <a:avLst/>
          </a:prstGeom>
        </p:spPr>
      </p:pic>
    </p:spTree>
    <p:extLst>
      <p:ext uri="{BB962C8B-B14F-4D97-AF65-F5344CB8AC3E}">
        <p14:creationId xmlns:p14="http://schemas.microsoft.com/office/powerpoint/2010/main" val="3856060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60673" t="23162" r="10577" b="26923"/>
          <a:stretch/>
        </p:blipFill>
        <p:spPr>
          <a:xfrm>
            <a:off x="151194" y="562706"/>
            <a:ext cx="11860057" cy="5791201"/>
          </a:xfrm>
          <a:prstGeom prst="rect">
            <a:avLst/>
          </a:prstGeom>
        </p:spPr>
      </p:pic>
      <p:pic>
        <p:nvPicPr>
          <p:cNvPr id="5" name="Picture 4"/>
          <p:cNvPicPr>
            <a:picLocks noChangeAspect="1"/>
          </p:cNvPicPr>
          <p:nvPr/>
        </p:nvPicPr>
        <p:blipFill rotWithShape="1">
          <a:blip r:embed="rId4"/>
          <a:srcRect l="91346" t="23846" r="1635" b="38889"/>
          <a:stretch/>
        </p:blipFill>
        <p:spPr>
          <a:xfrm>
            <a:off x="9325221" y="1635368"/>
            <a:ext cx="2441736" cy="3645875"/>
          </a:xfrm>
          <a:prstGeom prst="rect">
            <a:avLst/>
          </a:prstGeom>
        </p:spPr>
      </p:pic>
    </p:spTree>
    <p:extLst>
      <p:ext uri="{BB962C8B-B14F-4D97-AF65-F5344CB8AC3E}">
        <p14:creationId xmlns:p14="http://schemas.microsoft.com/office/powerpoint/2010/main" val="607513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58750" t="15984" r="19904" b="598"/>
          <a:stretch/>
        </p:blipFill>
        <p:spPr>
          <a:xfrm>
            <a:off x="175848" y="185987"/>
            <a:ext cx="5884984" cy="6468182"/>
          </a:xfrm>
          <a:prstGeom prst="rect">
            <a:avLst/>
          </a:prstGeom>
        </p:spPr>
      </p:pic>
      <p:pic>
        <p:nvPicPr>
          <p:cNvPr id="6" name="Picture 5"/>
          <p:cNvPicPr>
            <a:picLocks noChangeAspect="1"/>
          </p:cNvPicPr>
          <p:nvPr/>
        </p:nvPicPr>
        <p:blipFill rotWithShape="1">
          <a:blip r:embed="rId4"/>
          <a:srcRect l="58846" t="14981" r="19519" b="-427"/>
          <a:stretch/>
        </p:blipFill>
        <p:spPr>
          <a:xfrm>
            <a:off x="6213230" y="185987"/>
            <a:ext cx="5823043" cy="6468182"/>
          </a:xfrm>
          <a:prstGeom prst="rect">
            <a:avLst/>
          </a:prstGeom>
        </p:spPr>
      </p:pic>
    </p:spTree>
    <p:extLst>
      <p:ext uri="{BB962C8B-B14F-4D97-AF65-F5344CB8AC3E}">
        <p14:creationId xmlns:p14="http://schemas.microsoft.com/office/powerpoint/2010/main" val="15909814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511" y="0"/>
            <a:ext cx="8534400" cy="1507067"/>
          </a:xfrm>
        </p:spPr>
        <p:txBody>
          <a:bodyPr>
            <a:normAutofit/>
          </a:bodyPr>
          <a:lstStyle/>
          <a:p>
            <a:r>
              <a:rPr lang="en-US" sz="4000" b="1" dirty="0"/>
              <a:t>Latest stats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4566" y="1"/>
            <a:ext cx="6307434" cy="3860800"/>
          </a:xfrm>
          <a:prstGeom prst="rect">
            <a:avLst/>
          </a:prstGeom>
        </p:spPr>
      </p:pic>
      <p:sp>
        <p:nvSpPr>
          <p:cNvPr id="3" name="Content Placeholder 2"/>
          <p:cNvSpPr>
            <a:spLocks noGrp="1"/>
          </p:cNvSpPr>
          <p:nvPr>
            <p:ph idx="1"/>
          </p:nvPr>
        </p:nvSpPr>
        <p:spPr>
          <a:xfrm>
            <a:off x="148280" y="1038981"/>
            <a:ext cx="8081320" cy="4691872"/>
          </a:xfrm>
        </p:spPr>
        <p:txBody>
          <a:bodyPr>
            <a:normAutofit fontScale="92500" lnSpcReduction="10000"/>
          </a:bodyPr>
          <a:lstStyle/>
          <a:p>
            <a:endParaRPr lang="en-US" sz="4400" b="1" dirty="0"/>
          </a:p>
          <a:p>
            <a:r>
              <a:rPr lang="en-US" sz="4400" b="1" dirty="0">
                <a:solidFill>
                  <a:schemeClr val="bg2">
                    <a:lumMod val="20000"/>
                    <a:lumOff val="80000"/>
                  </a:schemeClr>
                </a:solidFill>
              </a:rPr>
              <a:t>5,000+ Volunteers</a:t>
            </a:r>
          </a:p>
          <a:p>
            <a:r>
              <a:rPr lang="en-US" sz="4400" b="1" dirty="0">
                <a:solidFill>
                  <a:schemeClr val="bg2">
                    <a:lumMod val="20000"/>
                    <a:lumOff val="80000"/>
                  </a:schemeClr>
                </a:solidFill>
              </a:rPr>
              <a:t>11,300 Surveys</a:t>
            </a:r>
          </a:p>
          <a:p>
            <a:r>
              <a:rPr lang="en-US" sz="4400" b="1" dirty="0">
                <a:solidFill>
                  <a:schemeClr val="bg2">
                    <a:lumMod val="20000"/>
                    <a:lumOff val="80000"/>
                  </a:schemeClr>
                </a:solidFill>
              </a:rPr>
              <a:t>4,500 Sites</a:t>
            </a:r>
          </a:p>
          <a:p>
            <a:r>
              <a:rPr lang="en-US" sz="4400" b="1" dirty="0">
                <a:solidFill>
                  <a:schemeClr val="bg2">
                    <a:lumMod val="20000"/>
                    <a:lumOff val="80000"/>
                  </a:schemeClr>
                </a:solidFill>
              </a:rPr>
              <a:t>145 Partner Organizations</a:t>
            </a:r>
          </a:p>
          <a:p>
            <a:r>
              <a:rPr lang="en-US" sz="4400" b="1" dirty="0">
                <a:solidFill>
                  <a:schemeClr val="bg2">
                    <a:lumMod val="20000"/>
                    <a:lumOff val="80000"/>
                  </a:schemeClr>
                </a:solidFill>
              </a:rPr>
              <a:t>744 Teacher Kits</a:t>
            </a:r>
          </a:p>
          <a:p>
            <a:endParaRPr lang="en-US" sz="4400" b="1" dirty="0"/>
          </a:p>
        </p:txBody>
      </p:sp>
    </p:spTree>
    <p:extLst>
      <p:ext uri="{BB962C8B-B14F-4D97-AF65-F5344CB8AC3E}">
        <p14:creationId xmlns:p14="http://schemas.microsoft.com/office/powerpoint/2010/main" val="3852513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88" y="-180631"/>
            <a:ext cx="8534400" cy="1507067"/>
          </a:xfrm>
        </p:spPr>
        <p:txBody>
          <a:bodyPr/>
          <a:lstStyle/>
          <a:p>
            <a:r>
              <a:rPr lang="en-US" b="1" dirty="0"/>
              <a:t>What can be done?</a:t>
            </a:r>
          </a:p>
        </p:txBody>
      </p:sp>
      <p:sp>
        <p:nvSpPr>
          <p:cNvPr id="3" name="Content Placeholder 2"/>
          <p:cNvSpPr>
            <a:spLocks noGrp="1"/>
          </p:cNvSpPr>
          <p:nvPr>
            <p:ph idx="1"/>
          </p:nvPr>
        </p:nvSpPr>
        <p:spPr>
          <a:xfrm>
            <a:off x="215037" y="486965"/>
            <a:ext cx="11475308" cy="3302979"/>
          </a:xfrm>
        </p:spPr>
        <p:txBody>
          <a:bodyPr>
            <a:normAutofit fontScale="92500" lnSpcReduction="20000"/>
          </a:bodyPr>
          <a:lstStyle/>
          <a:p>
            <a:endParaRPr lang="en-US" sz="3200" b="1" dirty="0"/>
          </a:p>
          <a:p>
            <a:r>
              <a:rPr lang="en-US" sz="3200" b="1" dirty="0"/>
              <a:t>Follow the guidance of Operations Clean Sweep. </a:t>
            </a:r>
          </a:p>
          <a:p>
            <a:r>
              <a:rPr lang="en-US" sz="3200" b="1" dirty="0"/>
              <a:t>Stricter stormwater permits. </a:t>
            </a:r>
          </a:p>
          <a:p>
            <a:r>
              <a:rPr lang="en-US" sz="3200" b="1" dirty="0"/>
              <a:t>Develop data base to link nurdles to manufactures.</a:t>
            </a:r>
          </a:p>
          <a:p>
            <a:r>
              <a:rPr lang="en-US" sz="3200" b="1" dirty="0"/>
              <a:t>Create chain of custody for </a:t>
            </a:r>
            <a:r>
              <a:rPr lang="en-US" sz="3200" b="1" dirty="0" err="1"/>
              <a:t>nurdles</a:t>
            </a:r>
            <a:r>
              <a:rPr lang="en-US" sz="3200" b="1" dirty="0"/>
              <a:t> being shipped.</a:t>
            </a:r>
          </a:p>
          <a:p>
            <a:r>
              <a:rPr lang="en-US" sz="3200" b="1" dirty="0"/>
              <a:t>Quick accountability by plastic pellet industry.</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774" y="3930621"/>
            <a:ext cx="3353835" cy="272778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6788" y="3930620"/>
            <a:ext cx="3605004" cy="272778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3590" y="3930620"/>
            <a:ext cx="4031045" cy="2727786"/>
          </a:xfrm>
          <a:prstGeom prst="rect">
            <a:avLst/>
          </a:prstGeom>
        </p:spPr>
      </p:pic>
    </p:spTree>
    <p:extLst>
      <p:ext uri="{BB962C8B-B14F-4D97-AF65-F5344CB8AC3E}">
        <p14:creationId xmlns:p14="http://schemas.microsoft.com/office/powerpoint/2010/main" val="233635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89" y="-366916"/>
            <a:ext cx="8534400" cy="1507067"/>
          </a:xfrm>
        </p:spPr>
        <p:txBody>
          <a:bodyPr/>
          <a:lstStyle/>
          <a:p>
            <a:r>
              <a:rPr lang="en-US" b="1" dirty="0"/>
              <a:t>Discharge Permit Language</a:t>
            </a:r>
          </a:p>
        </p:txBody>
      </p:sp>
      <p:pic>
        <p:nvPicPr>
          <p:cNvPr id="4" name="Picture 3"/>
          <p:cNvPicPr>
            <a:picLocks noChangeAspect="1"/>
          </p:cNvPicPr>
          <p:nvPr/>
        </p:nvPicPr>
        <p:blipFill rotWithShape="1">
          <a:blip r:embed="rId3"/>
          <a:srcRect l="53654" t="20428" r="10384" b="2992"/>
          <a:stretch/>
        </p:blipFill>
        <p:spPr>
          <a:xfrm>
            <a:off x="1301261" y="797984"/>
            <a:ext cx="9648305" cy="5778662"/>
          </a:xfrm>
          <a:prstGeom prst="rect">
            <a:avLst/>
          </a:prstGeom>
        </p:spPr>
      </p:pic>
      <p:sp>
        <p:nvSpPr>
          <p:cNvPr id="5" name="Rectangle 4"/>
          <p:cNvSpPr/>
          <p:nvPr/>
        </p:nvSpPr>
        <p:spPr>
          <a:xfrm>
            <a:off x="609600" y="2989385"/>
            <a:ext cx="11066585" cy="1113692"/>
          </a:xfrm>
          <a:prstGeom prst="rect">
            <a:avLst/>
          </a:prstGeom>
          <a:solidFill>
            <a:srgbClr val="FFFF00">
              <a:alpha val="1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5668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629350" y="486864"/>
            <a:ext cx="3940502" cy="523220"/>
          </a:xfrm>
          <a:prstGeom prst="rect">
            <a:avLst/>
          </a:prstGeom>
          <a:noFill/>
        </p:spPr>
        <p:txBody>
          <a:bodyPr wrap="none" rtlCol="0">
            <a:spAutoFit/>
          </a:bodyPr>
          <a:lstStyle/>
          <a:p>
            <a:r>
              <a:rPr lang="en-US" sz="2800" b="1" dirty="0">
                <a:solidFill>
                  <a:schemeClr val="bg1"/>
                </a:solidFill>
              </a:rPr>
              <a:t>www.nurdlepatrol.org</a:t>
            </a:r>
          </a:p>
        </p:txBody>
      </p:sp>
      <p:sp>
        <p:nvSpPr>
          <p:cNvPr id="5" name="TextBox 4"/>
          <p:cNvSpPr txBox="1"/>
          <p:nvPr/>
        </p:nvSpPr>
        <p:spPr>
          <a:xfrm>
            <a:off x="1738101" y="486864"/>
            <a:ext cx="1957587" cy="523220"/>
          </a:xfrm>
          <a:prstGeom prst="rect">
            <a:avLst/>
          </a:prstGeom>
          <a:noFill/>
        </p:spPr>
        <p:txBody>
          <a:bodyPr wrap="none" rtlCol="0">
            <a:spAutoFit/>
          </a:bodyPr>
          <a:lstStyle/>
          <a:p>
            <a:r>
              <a:rPr lang="en-US" sz="2800" b="1" dirty="0">
                <a:solidFill>
                  <a:schemeClr val="bg1"/>
                </a:solidFill>
              </a:rPr>
              <a:t>Facebook</a:t>
            </a:r>
          </a:p>
        </p:txBody>
      </p:sp>
      <p:pic>
        <p:nvPicPr>
          <p:cNvPr id="2" name="Picture 1"/>
          <p:cNvPicPr>
            <a:picLocks noChangeAspect="1"/>
          </p:cNvPicPr>
          <p:nvPr/>
        </p:nvPicPr>
        <p:blipFill rotWithShape="1">
          <a:blip r:embed="rId3"/>
          <a:srcRect l="50191" t="9715" r="834" b="1624"/>
          <a:stretch/>
        </p:blipFill>
        <p:spPr>
          <a:xfrm>
            <a:off x="5612711" y="1176477"/>
            <a:ext cx="5970954" cy="3040185"/>
          </a:xfrm>
          <a:prstGeom prst="rect">
            <a:avLst/>
          </a:prstGeom>
        </p:spPr>
      </p:pic>
      <p:pic>
        <p:nvPicPr>
          <p:cNvPr id="3" name="Picture 2"/>
          <p:cNvPicPr>
            <a:picLocks noChangeAspect="1"/>
          </p:cNvPicPr>
          <p:nvPr/>
        </p:nvPicPr>
        <p:blipFill rotWithShape="1">
          <a:blip r:embed="rId4"/>
          <a:srcRect l="35731" t="14968" r="29104" b="10264"/>
          <a:stretch/>
        </p:blipFill>
        <p:spPr>
          <a:xfrm>
            <a:off x="707366" y="1251624"/>
            <a:ext cx="4287328" cy="5127611"/>
          </a:xfrm>
          <a:prstGeom prst="rect">
            <a:avLst/>
          </a:prstGeom>
        </p:spPr>
      </p:pic>
      <p:pic>
        <p:nvPicPr>
          <p:cNvPr id="9" name="Picture 8"/>
          <p:cNvPicPr>
            <a:picLocks noChangeAspect="1"/>
          </p:cNvPicPr>
          <p:nvPr/>
        </p:nvPicPr>
        <p:blipFill rotWithShape="1">
          <a:blip r:embed="rId5"/>
          <a:srcRect l="17619" t="31447" r="1084" b="10440"/>
          <a:stretch/>
        </p:blipFill>
        <p:spPr>
          <a:xfrm>
            <a:off x="5612711" y="4222578"/>
            <a:ext cx="5970954" cy="2400854"/>
          </a:xfrm>
          <a:prstGeom prst="rect">
            <a:avLst/>
          </a:prstGeom>
        </p:spPr>
      </p:pic>
    </p:spTree>
    <p:extLst>
      <p:ext uri="{BB962C8B-B14F-4D97-AF65-F5344CB8AC3E}">
        <p14:creationId xmlns:p14="http://schemas.microsoft.com/office/powerpoint/2010/main" val="3473485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93" y="-183522"/>
            <a:ext cx="8534400" cy="1507067"/>
          </a:xfrm>
        </p:spPr>
        <p:txBody>
          <a:bodyPr/>
          <a:lstStyle/>
          <a:p>
            <a:r>
              <a:rPr lang="en-US" b="1" dirty="0"/>
              <a:t>Why? Our next generation</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272644" y="1128281"/>
            <a:ext cx="6725980" cy="5044486"/>
          </a:xfrm>
        </p:spPr>
      </p:pic>
    </p:spTree>
    <p:extLst>
      <p:ext uri="{BB962C8B-B14F-4D97-AF65-F5344CB8AC3E}">
        <p14:creationId xmlns:p14="http://schemas.microsoft.com/office/powerpoint/2010/main" val="2285548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0226" y="60589"/>
            <a:ext cx="9371450" cy="6693893"/>
          </a:xfrm>
          <a:prstGeom prst="rect">
            <a:avLst/>
          </a:prstGeom>
        </p:spPr>
      </p:pic>
    </p:spTree>
    <p:extLst>
      <p:ext uri="{BB962C8B-B14F-4D97-AF65-F5344CB8AC3E}">
        <p14:creationId xmlns:p14="http://schemas.microsoft.com/office/powerpoint/2010/main" val="17004834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
          <p:cNvSpPr>
            <a:spLocks noGrp="1"/>
          </p:cNvSpPr>
          <p:nvPr>
            <p:ph type="title"/>
          </p:nvPr>
        </p:nvSpPr>
        <p:spPr>
          <a:xfrm>
            <a:off x="3703842" y="954231"/>
            <a:ext cx="4531490" cy="1507067"/>
          </a:xfrm>
        </p:spPr>
        <p:txBody>
          <a:bodyPr>
            <a:normAutofit/>
          </a:bodyPr>
          <a:lstStyle/>
          <a:p>
            <a:r>
              <a:rPr lang="en-US" sz="5400" b="1" dirty="0"/>
              <a:t>Thank you!</a:t>
            </a:r>
          </a:p>
        </p:txBody>
      </p:sp>
      <p:sp>
        <p:nvSpPr>
          <p:cNvPr id="27" name="TextBox 26"/>
          <p:cNvSpPr txBox="1"/>
          <p:nvPr/>
        </p:nvSpPr>
        <p:spPr>
          <a:xfrm>
            <a:off x="2900477" y="2912016"/>
            <a:ext cx="6138219" cy="830997"/>
          </a:xfrm>
          <a:prstGeom prst="rect">
            <a:avLst/>
          </a:prstGeom>
          <a:noFill/>
        </p:spPr>
        <p:txBody>
          <a:bodyPr wrap="none" rtlCol="0">
            <a:spAutoFit/>
          </a:bodyPr>
          <a:lstStyle/>
          <a:p>
            <a:r>
              <a:rPr lang="en-US" sz="4800" b="1" dirty="0"/>
              <a:t>All Citizen Scientists!</a:t>
            </a:r>
          </a:p>
        </p:txBody>
      </p:sp>
      <p:pic>
        <p:nvPicPr>
          <p:cNvPr id="50" name="Picture 4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8906" y="4471119"/>
            <a:ext cx="3841607" cy="1731274"/>
          </a:xfrm>
          <a:prstGeom prst="rect">
            <a:avLst/>
          </a:prstGeom>
        </p:spPr>
      </p:pic>
    </p:spTree>
    <p:extLst>
      <p:ext uri="{BB962C8B-B14F-4D97-AF65-F5344CB8AC3E}">
        <p14:creationId xmlns:p14="http://schemas.microsoft.com/office/powerpoint/2010/main" val="2382812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0766" y="-117096"/>
            <a:ext cx="8534400" cy="1507067"/>
          </a:xfrm>
        </p:spPr>
        <p:txBody>
          <a:bodyPr/>
          <a:lstStyle/>
          <a:p>
            <a:r>
              <a:rPr lang="en-US" b="1" dirty="0"/>
              <a:t>What is a </a:t>
            </a:r>
            <a:r>
              <a:rPr lang="en-US" b="1" dirty="0" err="1"/>
              <a:t>nurdle</a:t>
            </a:r>
            <a:r>
              <a:rPr lang="en-US" b="1" dirty="0"/>
              <a:t>?</a:t>
            </a:r>
          </a:p>
        </p:txBody>
      </p:sp>
      <p:sp>
        <p:nvSpPr>
          <p:cNvPr id="3" name="Content Placeholder 2"/>
          <p:cNvSpPr>
            <a:spLocks noGrp="1"/>
          </p:cNvSpPr>
          <p:nvPr>
            <p:ph idx="1"/>
          </p:nvPr>
        </p:nvSpPr>
        <p:spPr>
          <a:xfrm>
            <a:off x="357859" y="1172673"/>
            <a:ext cx="8534400" cy="1332573"/>
          </a:xfrm>
        </p:spPr>
        <p:txBody>
          <a:bodyPr>
            <a:normAutofit/>
          </a:bodyPr>
          <a:lstStyle/>
          <a:p>
            <a:r>
              <a:rPr lang="en-US" sz="3200" b="1" dirty="0"/>
              <a:t>Nurdle – raw plastic</a:t>
            </a:r>
          </a:p>
          <a:p>
            <a:r>
              <a:rPr lang="en-US" sz="3200" b="1" dirty="0"/>
              <a:t>Basis for everything plastic</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3795" y="3492080"/>
            <a:ext cx="4249066" cy="3186800"/>
          </a:xfrm>
          <a:prstGeom prst="rect">
            <a:avLst/>
          </a:prstGeom>
        </p:spPr>
      </p:pic>
      <p:pic>
        <p:nvPicPr>
          <p:cNvPr id="1026" name="Picture 2" descr="Plastic resin cod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859" y="2902339"/>
            <a:ext cx="6858000" cy="36671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plastic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4447" y="383040"/>
            <a:ext cx="4367762" cy="29118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295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277" y="-22998"/>
            <a:ext cx="8534400" cy="1507067"/>
          </a:xfrm>
        </p:spPr>
        <p:txBody>
          <a:bodyPr/>
          <a:lstStyle/>
          <a:p>
            <a:r>
              <a:rPr lang="en-US" b="1" dirty="0"/>
              <a:t>Release to Environment</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217" y="1899583"/>
            <a:ext cx="3619012" cy="4825349"/>
          </a:xfrm>
          <a:prstGeom prst="rect">
            <a:avLst/>
          </a:prstGeom>
        </p:spPr>
      </p:pic>
      <p:pic>
        <p:nvPicPr>
          <p:cNvPr id="1026" name="Picture 2" descr="Image result for plastic pellets spil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8828" y="4544479"/>
            <a:ext cx="3540030" cy="21804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36056" y="1899583"/>
            <a:ext cx="3532802" cy="2490625"/>
          </a:xfrm>
          <a:prstGeom prst="rect">
            <a:avLst/>
          </a:prstGeom>
        </p:spPr>
      </p:pic>
      <p:pic>
        <p:nvPicPr>
          <p:cNvPr id="1030" name="Picture 6"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235" y="4006174"/>
            <a:ext cx="4282044" cy="271875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mage result for nurdle ship"/>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06127" y="1484069"/>
            <a:ext cx="3710260" cy="24784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nurdle truc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66662" y="72810"/>
            <a:ext cx="3389190" cy="182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4324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0277" y="-22998"/>
            <a:ext cx="8534400" cy="1507067"/>
          </a:xfrm>
        </p:spPr>
        <p:txBody>
          <a:bodyPr/>
          <a:lstStyle/>
          <a:p>
            <a:r>
              <a:rPr lang="en-US" b="1" dirty="0"/>
              <a:t>Impacts</a:t>
            </a:r>
          </a:p>
        </p:txBody>
      </p:sp>
      <p:sp>
        <p:nvSpPr>
          <p:cNvPr id="3" name="Content Placeholder 2"/>
          <p:cNvSpPr>
            <a:spLocks noGrp="1"/>
          </p:cNvSpPr>
          <p:nvPr>
            <p:ph idx="1"/>
          </p:nvPr>
        </p:nvSpPr>
        <p:spPr>
          <a:xfrm>
            <a:off x="487771" y="1302968"/>
            <a:ext cx="8534400" cy="3015848"/>
          </a:xfrm>
        </p:spPr>
        <p:txBody>
          <a:bodyPr>
            <a:normAutofit/>
          </a:bodyPr>
          <a:lstStyle/>
          <a:p>
            <a:r>
              <a:rPr lang="en-US" sz="3200" b="1" dirty="0"/>
              <a:t>Wildlife eat</a:t>
            </a:r>
          </a:p>
          <a:p>
            <a:r>
              <a:rPr lang="en-US" sz="3200" b="1" dirty="0"/>
              <a:t>Absorb chemicals</a:t>
            </a:r>
          </a:p>
          <a:p>
            <a:r>
              <a:rPr lang="en-US" sz="3200" b="1" dirty="0"/>
              <a:t>Aesthetics</a:t>
            </a:r>
          </a:p>
          <a:p>
            <a:r>
              <a:rPr lang="en-US" sz="3200" b="1" dirty="0"/>
              <a:t>Human health</a:t>
            </a:r>
          </a:p>
          <a:p>
            <a:endParaRPr lang="en-US" sz="3200" b="1"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9939" t="30710" r="26965" b="38615"/>
          <a:stretch/>
        </p:blipFill>
        <p:spPr>
          <a:xfrm>
            <a:off x="203142" y="3976962"/>
            <a:ext cx="4212550" cy="2479068"/>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3654" t="12966" r="8967" b="9541"/>
          <a:stretch/>
        </p:blipFill>
        <p:spPr>
          <a:xfrm rot="5400000">
            <a:off x="3860348" y="2102820"/>
            <a:ext cx="4971957" cy="3734459"/>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8289" t="5967" r="3799" b="8835"/>
          <a:stretch/>
        </p:blipFill>
        <p:spPr>
          <a:xfrm rot="5400000">
            <a:off x="7534489" y="2163139"/>
            <a:ext cx="4971960" cy="3613824"/>
          </a:xfrm>
          <a:prstGeom prst="rect">
            <a:avLst/>
          </a:prstGeom>
        </p:spPr>
      </p:pic>
      <p:sp>
        <p:nvSpPr>
          <p:cNvPr id="7" name="TextBox 6"/>
          <p:cNvSpPr txBox="1"/>
          <p:nvPr/>
        </p:nvSpPr>
        <p:spPr>
          <a:xfrm>
            <a:off x="5658209" y="902399"/>
            <a:ext cx="5110694" cy="461665"/>
          </a:xfrm>
          <a:prstGeom prst="rect">
            <a:avLst/>
          </a:prstGeom>
          <a:noFill/>
        </p:spPr>
        <p:txBody>
          <a:bodyPr wrap="none" rtlCol="0">
            <a:spAutoFit/>
          </a:bodyPr>
          <a:lstStyle/>
          <a:p>
            <a:r>
              <a:rPr lang="en-US" sz="2400" b="1" dirty="0">
                <a:solidFill>
                  <a:schemeClr val="bg1"/>
                </a:solidFill>
              </a:rPr>
              <a:t>1992 EPA Report on Plastic Pellets</a:t>
            </a:r>
          </a:p>
        </p:txBody>
      </p:sp>
      <p:sp>
        <p:nvSpPr>
          <p:cNvPr id="8" name="TextBox 7"/>
          <p:cNvSpPr txBox="1"/>
          <p:nvPr/>
        </p:nvSpPr>
        <p:spPr>
          <a:xfrm>
            <a:off x="203141" y="6179029"/>
            <a:ext cx="2600392" cy="276999"/>
          </a:xfrm>
          <a:prstGeom prst="rect">
            <a:avLst/>
          </a:prstGeom>
          <a:noFill/>
        </p:spPr>
        <p:txBody>
          <a:bodyPr wrap="none" rtlCol="0">
            <a:spAutoFit/>
          </a:bodyPr>
          <a:lstStyle/>
          <a:p>
            <a:r>
              <a:rPr lang="en-US" sz="1200" dirty="0"/>
              <a:t>ARK turtle x-ray, September 2018</a:t>
            </a:r>
          </a:p>
        </p:txBody>
      </p:sp>
      <p:sp>
        <p:nvSpPr>
          <p:cNvPr id="9" name="Oval 8"/>
          <p:cNvSpPr/>
          <p:nvPr/>
        </p:nvSpPr>
        <p:spPr>
          <a:xfrm>
            <a:off x="1200189" y="4438823"/>
            <a:ext cx="842211" cy="86106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4833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4212" y="137754"/>
            <a:ext cx="8534400" cy="1507067"/>
          </a:xfrm>
        </p:spPr>
        <p:txBody>
          <a:bodyPr/>
          <a:lstStyle/>
          <a:p>
            <a:r>
              <a:rPr lang="en-US" b="1" dirty="0"/>
              <a:t>Issues</a:t>
            </a:r>
          </a:p>
        </p:txBody>
      </p:sp>
      <p:sp>
        <p:nvSpPr>
          <p:cNvPr id="3" name="Content Placeholder 2"/>
          <p:cNvSpPr>
            <a:spLocks noGrp="1"/>
          </p:cNvSpPr>
          <p:nvPr>
            <p:ph idx="1"/>
          </p:nvPr>
        </p:nvSpPr>
        <p:spPr>
          <a:xfrm>
            <a:off x="370541" y="1353038"/>
            <a:ext cx="8534400" cy="4023946"/>
          </a:xfrm>
        </p:spPr>
        <p:txBody>
          <a:bodyPr>
            <a:normAutofit/>
          </a:bodyPr>
          <a:lstStyle/>
          <a:p>
            <a:r>
              <a:rPr lang="en-US" sz="3200" b="1" dirty="0"/>
              <a:t>Beach maintenance</a:t>
            </a:r>
          </a:p>
          <a:p>
            <a:r>
              <a:rPr lang="en-US" sz="3200" b="1" dirty="0"/>
              <a:t>High tides or high water</a:t>
            </a:r>
          </a:p>
          <a:p>
            <a:r>
              <a:rPr lang="en-US" sz="3200" b="1" dirty="0"/>
              <a:t>Driving on beach</a:t>
            </a:r>
          </a:p>
          <a:p>
            <a:r>
              <a:rPr lang="en-US" sz="3200" b="1" dirty="0"/>
              <a:t>Wind blowing sand</a:t>
            </a:r>
          </a:p>
          <a:p>
            <a:r>
              <a:rPr lang="en-US" sz="3200" b="1" dirty="0"/>
              <a:t>Similar with oil spill</a:t>
            </a:r>
          </a:p>
          <a:p>
            <a:r>
              <a:rPr lang="en-US" sz="3200" b="1" dirty="0"/>
              <a:t>Time sensitive to clean up</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93664" y="3969075"/>
            <a:ext cx="4665785" cy="2623193"/>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95815" y="137754"/>
            <a:ext cx="5563634" cy="3675620"/>
          </a:xfrm>
          <a:prstGeom prst="rect">
            <a:avLst/>
          </a:prstGeom>
        </p:spPr>
      </p:pic>
    </p:spTree>
    <p:extLst>
      <p:ext uri="{BB962C8B-B14F-4D97-AF65-F5344CB8AC3E}">
        <p14:creationId xmlns:p14="http://schemas.microsoft.com/office/powerpoint/2010/main" val="12651613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6788" y="-180631"/>
            <a:ext cx="8534400" cy="1507067"/>
          </a:xfrm>
        </p:spPr>
        <p:txBody>
          <a:bodyPr/>
          <a:lstStyle/>
          <a:p>
            <a:r>
              <a:rPr lang="en-US" b="1" dirty="0"/>
              <a:t>Citizen Science Project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9954" y="923231"/>
            <a:ext cx="8163751" cy="5831251"/>
          </a:xfrm>
          <a:prstGeom prst="rect">
            <a:avLst/>
          </a:prstGeom>
        </p:spPr>
      </p:pic>
    </p:spTree>
    <p:extLst>
      <p:ext uri="{BB962C8B-B14F-4D97-AF65-F5344CB8AC3E}">
        <p14:creationId xmlns:p14="http://schemas.microsoft.com/office/powerpoint/2010/main" val="19350018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273" y="140862"/>
            <a:ext cx="8534400" cy="1507067"/>
          </a:xfrm>
        </p:spPr>
        <p:txBody>
          <a:bodyPr/>
          <a:lstStyle/>
          <a:p>
            <a:r>
              <a:rPr lang="en-US" b="1" dirty="0"/>
              <a:t>Types being found</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708" y="1879697"/>
            <a:ext cx="4555727" cy="341533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4493" y="1421425"/>
            <a:ext cx="8331200" cy="4522138"/>
          </a:xfrm>
          <a:prstGeom prst="rect">
            <a:avLst/>
          </a:prstGeom>
        </p:spPr>
      </p:pic>
    </p:spTree>
    <p:extLst>
      <p:ext uri="{BB962C8B-B14F-4D97-AF65-F5344CB8AC3E}">
        <p14:creationId xmlns:p14="http://schemas.microsoft.com/office/powerpoint/2010/main" val="2128582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5330" t="33081" r="18844" b="9938"/>
          <a:stretch/>
        </p:blipFill>
        <p:spPr>
          <a:xfrm>
            <a:off x="232913" y="112143"/>
            <a:ext cx="11749403" cy="6745857"/>
          </a:xfrm>
          <a:prstGeom prst="rect">
            <a:avLst/>
          </a:prstGeom>
        </p:spPr>
      </p:pic>
      <p:pic>
        <p:nvPicPr>
          <p:cNvPr id="5" name="Picture 4"/>
          <p:cNvPicPr>
            <a:picLocks noChangeAspect="1"/>
          </p:cNvPicPr>
          <p:nvPr/>
        </p:nvPicPr>
        <p:blipFill rotWithShape="1">
          <a:blip r:embed="rId4"/>
          <a:srcRect l="91346" t="23846" r="1635" b="38889"/>
          <a:stretch/>
        </p:blipFill>
        <p:spPr>
          <a:xfrm>
            <a:off x="8744153" y="1504534"/>
            <a:ext cx="3101242" cy="4630615"/>
          </a:xfrm>
          <a:prstGeom prst="rect">
            <a:avLst/>
          </a:prstGeom>
        </p:spPr>
      </p:pic>
    </p:spTree>
    <p:extLst>
      <p:ext uri="{BB962C8B-B14F-4D97-AF65-F5344CB8AC3E}">
        <p14:creationId xmlns:p14="http://schemas.microsoft.com/office/powerpoint/2010/main" val="2047157392"/>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20641</TotalTime>
  <Words>1817</Words>
  <Application>Microsoft Office PowerPoint</Application>
  <PresentationFormat>Widescreen</PresentationFormat>
  <Paragraphs>87</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Calibri</vt:lpstr>
      <vt:lpstr>Century Gothic</vt:lpstr>
      <vt:lpstr>Wingdings 3</vt:lpstr>
      <vt:lpstr>Slice</vt:lpstr>
      <vt:lpstr>Nurdle Patrol</vt:lpstr>
      <vt:lpstr>PowerPoint Presentation</vt:lpstr>
      <vt:lpstr>What is a nurdle?</vt:lpstr>
      <vt:lpstr>Release to Environment</vt:lpstr>
      <vt:lpstr>Impacts</vt:lpstr>
      <vt:lpstr>Issues</vt:lpstr>
      <vt:lpstr>Citizen Science Project</vt:lpstr>
      <vt:lpstr>Types being found</vt:lpstr>
      <vt:lpstr>PowerPoint Presentation</vt:lpstr>
      <vt:lpstr>PowerPoint Presentation</vt:lpstr>
      <vt:lpstr>PowerPoint Presentation</vt:lpstr>
      <vt:lpstr>PowerPoint Presentation</vt:lpstr>
      <vt:lpstr>PowerPoint Presentation</vt:lpstr>
      <vt:lpstr>PowerPoint Presentation</vt:lpstr>
      <vt:lpstr>Latest stats</vt:lpstr>
      <vt:lpstr>What can be done?</vt:lpstr>
      <vt:lpstr>Discharge Permit Language</vt:lpstr>
      <vt:lpstr>PowerPoint Presentation</vt:lpstr>
      <vt:lpstr>Why? Our next generation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Plastic Pellets on Texas Beaches</dc:title>
  <dc:creator>Tunnell, Jace W</dc:creator>
  <cp:lastModifiedBy>Weatherall, Tracy F</cp:lastModifiedBy>
  <cp:revision>190</cp:revision>
  <cp:lastPrinted>2019-09-09T14:18:10Z</cp:lastPrinted>
  <dcterms:created xsi:type="dcterms:W3CDTF">2018-11-15T22:56:27Z</dcterms:created>
  <dcterms:modified xsi:type="dcterms:W3CDTF">2022-03-10T20:44:43Z</dcterms:modified>
</cp:coreProperties>
</file>