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5"/>
  </p:notesMasterIdLst>
  <p:handoutMasterIdLst>
    <p:handoutMasterId r:id="rId26"/>
  </p:handoutMasterIdLst>
  <p:sldIdLst>
    <p:sldId id="256" r:id="rId5"/>
    <p:sldId id="269" r:id="rId6"/>
    <p:sldId id="391" r:id="rId7"/>
    <p:sldId id="327" r:id="rId8"/>
    <p:sldId id="363" r:id="rId9"/>
    <p:sldId id="392" r:id="rId10"/>
    <p:sldId id="342" r:id="rId11"/>
    <p:sldId id="350" r:id="rId12"/>
    <p:sldId id="335" r:id="rId13"/>
    <p:sldId id="331" r:id="rId14"/>
    <p:sldId id="390" r:id="rId15"/>
    <p:sldId id="386" r:id="rId16"/>
    <p:sldId id="388" r:id="rId17"/>
    <p:sldId id="302" r:id="rId18"/>
    <p:sldId id="365" r:id="rId19"/>
    <p:sldId id="369" r:id="rId20"/>
    <p:sldId id="309" r:id="rId21"/>
    <p:sldId id="310" r:id="rId22"/>
    <p:sldId id="311" r:id="rId23"/>
    <p:sldId id="324" r:id="rId2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9E2A1-5334-403A-AFDA-82AEA3788F35}" v="49" dt="2025-10-29T19:4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51" autoAdjust="0"/>
    <p:restoredTop sz="86064" autoAdjust="0"/>
  </p:normalViewPr>
  <p:slideViewPr>
    <p:cSldViewPr snapToGrid="0">
      <p:cViewPr varScale="1">
        <p:scale>
          <a:sx n="71" d="100"/>
          <a:sy n="71" d="100"/>
        </p:scale>
        <p:origin x="1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nnell, Jace" userId="82611379-af3b-4f89-a683-6a05a7736ebb" providerId="ADAL" clId="{9B83B615-ECFF-472F-8366-E8158ED8859D}"/>
    <pc:docChg chg="undo custSel modSld">
      <pc:chgData name="Tunnell, Jace" userId="82611379-af3b-4f89-a683-6a05a7736ebb" providerId="ADAL" clId="{9B83B615-ECFF-472F-8366-E8158ED8859D}" dt="2025-10-29T19:43:54.570" v="156" actId="113"/>
      <pc:docMkLst>
        <pc:docMk/>
      </pc:docMkLst>
      <pc:sldChg chg="addSp delSp modSp mod">
        <pc:chgData name="Tunnell, Jace" userId="82611379-af3b-4f89-a683-6a05a7736ebb" providerId="ADAL" clId="{9B83B615-ECFF-472F-8366-E8158ED8859D}" dt="2025-10-29T19:23:12.913" v="20" actId="1076"/>
        <pc:sldMkLst>
          <pc:docMk/>
          <pc:sldMk cId="1275942336" sldId="256"/>
        </pc:sldMkLst>
        <pc:spChg chg="add del mod">
          <ac:chgData name="Tunnell, Jace" userId="82611379-af3b-4f89-a683-6a05a7736ebb" providerId="ADAL" clId="{9B83B615-ECFF-472F-8366-E8158ED8859D}" dt="2025-10-29T19:23:12.913" v="20" actId="1076"/>
          <ac:spMkLst>
            <pc:docMk/>
            <pc:sldMk cId="1275942336" sldId="256"/>
            <ac:spMk id="2" creationId="{00000000-0000-0000-0000-000000000000}"/>
          </ac:spMkLst>
        </pc:spChg>
        <pc:spChg chg="mod">
          <ac:chgData name="Tunnell, Jace" userId="82611379-af3b-4f89-a683-6a05a7736ebb" providerId="ADAL" clId="{9B83B615-ECFF-472F-8366-E8158ED8859D}" dt="2025-10-29T19:23:02.294" v="19" actId="113"/>
          <ac:spMkLst>
            <pc:docMk/>
            <pc:sldMk cId="1275942336" sldId="256"/>
            <ac:spMk id="3" creationId="{00000000-0000-0000-0000-000000000000}"/>
          </ac:spMkLst>
        </pc:spChg>
        <pc:spChg chg="add">
          <ac:chgData name="Tunnell, Jace" userId="82611379-af3b-4f89-a683-6a05a7736ebb" providerId="ADAL" clId="{9B83B615-ECFF-472F-8366-E8158ED8859D}" dt="2025-10-29T19:21:18.516" v="0"/>
          <ac:spMkLst>
            <pc:docMk/>
            <pc:sldMk cId="1275942336" sldId="256"/>
            <ac:spMk id="5" creationId="{5FD713E6-C0CD-E8F8-7B55-048B7F97AC20}"/>
          </ac:spMkLst>
        </pc:spChg>
        <pc:spChg chg="add del mod">
          <ac:chgData name="Tunnell, Jace" userId="82611379-af3b-4f89-a683-6a05a7736ebb" providerId="ADAL" clId="{9B83B615-ECFF-472F-8366-E8158ED8859D}" dt="2025-10-29T19:21:34.001" v="5"/>
          <ac:spMkLst>
            <pc:docMk/>
            <pc:sldMk cId="1275942336" sldId="256"/>
            <ac:spMk id="7" creationId="{56DD30FE-B384-F7DF-CCDC-E2855C78F266}"/>
          </ac:spMkLst>
        </pc:spChg>
        <pc:spChg chg="add mod">
          <ac:chgData name="Tunnell, Jace" userId="82611379-af3b-4f89-a683-6a05a7736ebb" providerId="ADAL" clId="{9B83B615-ECFF-472F-8366-E8158ED8859D}" dt="2025-10-29T19:21:30.656" v="3" actId="478"/>
          <ac:spMkLst>
            <pc:docMk/>
            <pc:sldMk cId="1275942336" sldId="256"/>
            <ac:spMk id="8" creationId="{0D895CF7-D08B-5F91-ABCE-45C80CB20E26}"/>
          </ac:spMkLst>
        </pc:spChg>
      </pc:sldChg>
      <pc:sldChg chg="modSp mod">
        <pc:chgData name="Tunnell, Jace" userId="82611379-af3b-4f89-a683-6a05a7736ebb" providerId="ADAL" clId="{9B83B615-ECFF-472F-8366-E8158ED8859D}" dt="2025-10-29T19:40:21.551" v="128" actId="113"/>
        <pc:sldMkLst>
          <pc:docMk/>
          <pc:sldMk cId="3852513287" sldId="302"/>
        </pc:sldMkLst>
        <pc:spChg chg="mod">
          <ac:chgData name="Tunnell, Jace" userId="82611379-af3b-4f89-a683-6a05a7736ebb" providerId="ADAL" clId="{9B83B615-ECFF-472F-8366-E8158ED8859D}" dt="2025-10-29T19:38:28.329" v="112" actId="113"/>
          <ac:spMkLst>
            <pc:docMk/>
            <pc:sldMk cId="3852513287" sldId="302"/>
            <ac:spMk id="2" creationId="{00000000-0000-0000-0000-000000000000}"/>
          </ac:spMkLst>
        </pc:spChg>
        <pc:spChg chg="mod">
          <ac:chgData name="Tunnell, Jace" userId="82611379-af3b-4f89-a683-6a05a7736ebb" providerId="ADAL" clId="{9B83B615-ECFF-472F-8366-E8158ED8859D}" dt="2025-10-29T19:40:21.551" v="128" actId="113"/>
          <ac:spMkLst>
            <pc:docMk/>
            <pc:sldMk cId="3852513287" sldId="302"/>
            <ac:spMk id="3" creationId="{00000000-0000-0000-0000-000000000000}"/>
          </ac:spMkLst>
        </pc:spChg>
        <pc:picChg chg="mod">
          <ac:chgData name="Tunnell, Jace" userId="82611379-af3b-4f89-a683-6a05a7736ebb" providerId="ADAL" clId="{9B83B615-ECFF-472F-8366-E8158ED8859D}" dt="2025-10-29T19:39:05.147" v="116" actId="1076"/>
          <ac:picMkLst>
            <pc:docMk/>
            <pc:sldMk cId="3852513287" sldId="302"/>
            <ac:picMk id="4" creationId="{00000000-0000-0000-0000-000000000000}"/>
          </ac:picMkLst>
        </pc:picChg>
      </pc:sldChg>
      <pc:sldChg chg="modSp mod">
        <pc:chgData name="Tunnell, Jace" userId="82611379-af3b-4f89-a683-6a05a7736ebb" providerId="ADAL" clId="{9B83B615-ECFF-472F-8366-E8158ED8859D}" dt="2025-10-29T19:35:08.906" v="68" actId="1076"/>
        <pc:sldMkLst>
          <pc:docMk/>
          <pc:sldMk cId="233635827" sldId="309"/>
        </pc:sldMkLst>
        <pc:spChg chg="mod">
          <ac:chgData name="Tunnell, Jace" userId="82611379-af3b-4f89-a683-6a05a7736ebb" providerId="ADAL" clId="{9B83B615-ECFF-472F-8366-E8158ED8859D}" dt="2025-10-29T19:33:46.999" v="46" actId="113"/>
          <ac:spMkLst>
            <pc:docMk/>
            <pc:sldMk cId="233635827" sldId="309"/>
            <ac:spMk id="2" creationId="{00000000-0000-0000-0000-000000000000}"/>
          </ac:spMkLst>
        </pc:spChg>
        <pc:spChg chg="mod">
          <ac:chgData name="Tunnell, Jace" userId="82611379-af3b-4f89-a683-6a05a7736ebb" providerId="ADAL" clId="{9B83B615-ECFF-472F-8366-E8158ED8859D}" dt="2025-10-29T19:35:08.906" v="68" actId="1076"/>
          <ac:spMkLst>
            <pc:docMk/>
            <pc:sldMk cId="233635827" sldId="309"/>
            <ac:spMk id="3" creationId="{00000000-0000-0000-0000-000000000000}"/>
          </ac:spMkLst>
        </pc:spChg>
      </pc:sldChg>
      <pc:sldChg chg="modSp mod">
        <pc:chgData name="Tunnell, Jace" userId="82611379-af3b-4f89-a683-6a05a7736ebb" providerId="ADAL" clId="{9B83B615-ECFF-472F-8366-E8158ED8859D}" dt="2025-10-29T19:33:08.653" v="42" actId="1076"/>
        <pc:sldMkLst>
          <pc:docMk/>
          <pc:sldMk cId="2285548333" sldId="311"/>
        </pc:sldMkLst>
        <pc:spChg chg="mod">
          <ac:chgData name="Tunnell, Jace" userId="82611379-af3b-4f89-a683-6a05a7736ebb" providerId="ADAL" clId="{9B83B615-ECFF-472F-8366-E8158ED8859D}" dt="2025-10-29T19:33:08.653" v="42" actId="1076"/>
          <ac:spMkLst>
            <pc:docMk/>
            <pc:sldMk cId="2285548333" sldId="311"/>
            <ac:spMk id="2" creationId="{00000000-0000-0000-0000-000000000000}"/>
          </ac:spMkLst>
        </pc:spChg>
      </pc:sldChg>
      <pc:sldChg chg="modSp mod">
        <pc:chgData name="Tunnell, Jace" userId="82611379-af3b-4f89-a683-6a05a7736ebb" providerId="ADAL" clId="{9B83B615-ECFF-472F-8366-E8158ED8859D}" dt="2025-10-29T19:32:10.563" v="30" actId="1076"/>
        <pc:sldMkLst>
          <pc:docMk/>
          <pc:sldMk cId="1592672356" sldId="324"/>
        </pc:sldMkLst>
        <pc:spChg chg="mod">
          <ac:chgData name="Tunnell, Jace" userId="82611379-af3b-4f89-a683-6a05a7736ebb" providerId="ADAL" clId="{9B83B615-ECFF-472F-8366-E8158ED8859D}" dt="2025-10-29T19:31:33.773" v="25" actId="1076"/>
          <ac:spMkLst>
            <pc:docMk/>
            <pc:sldMk cId="1592672356" sldId="324"/>
            <ac:spMk id="2" creationId="{00000000-0000-0000-0000-000000000000}"/>
          </ac:spMkLst>
        </pc:spChg>
        <pc:spChg chg="mod">
          <ac:chgData name="Tunnell, Jace" userId="82611379-af3b-4f89-a683-6a05a7736ebb" providerId="ADAL" clId="{9B83B615-ECFF-472F-8366-E8158ED8859D}" dt="2025-10-29T19:32:10.563" v="30" actId="1076"/>
          <ac:spMkLst>
            <pc:docMk/>
            <pc:sldMk cId="1592672356" sldId="324"/>
            <ac:spMk id="4" creationId="{BE7C79AE-138E-55A7-2D57-5FFBDB39B105}"/>
          </ac:spMkLst>
        </pc:spChg>
      </pc:sldChg>
      <pc:sldChg chg="modSp mod">
        <pc:chgData name="Tunnell, Jace" userId="82611379-af3b-4f89-a683-6a05a7736ebb" providerId="ADAL" clId="{9B83B615-ECFF-472F-8366-E8158ED8859D}" dt="2025-10-29T19:43:02.561" v="147" actId="1076"/>
        <pc:sldMkLst>
          <pc:docMk/>
          <pc:sldMk cId="827638855" sldId="327"/>
        </pc:sldMkLst>
        <pc:spChg chg="mod">
          <ac:chgData name="Tunnell, Jace" userId="82611379-af3b-4f89-a683-6a05a7736ebb" providerId="ADAL" clId="{9B83B615-ECFF-472F-8366-E8158ED8859D}" dt="2025-10-29T19:42:55.889" v="146" actId="113"/>
          <ac:spMkLst>
            <pc:docMk/>
            <pc:sldMk cId="827638855" sldId="327"/>
            <ac:spMk id="6" creationId="{00000000-0000-0000-0000-000000000000}"/>
          </ac:spMkLst>
        </pc:spChg>
        <pc:picChg chg="mod">
          <ac:chgData name="Tunnell, Jace" userId="82611379-af3b-4f89-a683-6a05a7736ebb" providerId="ADAL" clId="{9B83B615-ECFF-472F-8366-E8158ED8859D}" dt="2025-10-29T19:43:02.561" v="147" actId="1076"/>
          <ac:picMkLst>
            <pc:docMk/>
            <pc:sldMk cId="827638855" sldId="327"/>
            <ac:picMk id="7" creationId="{00000000-0000-0000-0000-000000000000}"/>
          </ac:picMkLst>
        </pc:picChg>
        <pc:picChg chg="mod">
          <ac:chgData name="Tunnell, Jace" userId="82611379-af3b-4f89-a683-6a05a7736ebb" providerId="ADAL" clId="{9B83B615-ECFF-472F-8366-E8158ED8859D}" dt="2025-10-29T19:43:02.561" v="147" actId="1076"/>
          <ac:picMkLst>
            <pc:docMk/>
            <pc:sldMk cId="827638855" sldId="327"/>
            <ac:picMk id="8" creationId="{00000000-0000-0000-0000-000000000000}"/>
          </ac:picMkLst>
        </pc:picChg>
      </pc:sldChg>
      <pc:sldChg chg="modSp mod">
        <pc:chgData name="Tunnell, Jace" userId="82611379-af3b-4f89-a683-6a05a7736ebb" providerId="ADAL" clId="{9B83B615-ECFF-472F-8366-E8158ED8859D}" dt="2025-10-29T19:42:25.237" v="143" actId="113"/>
        <pc:sldMkLst>
          <pc:docMk/>
          <pc:sldMk cId="4118184597" sldId="363"/>
        </pc:sldMkLst>
        <pc:spChg chg="mod">
          <ac:chgData name="Tunnell, Jace" userId="82611379-af3b-4f89-a683-6a05a7736ebb" providerId="ADAL" clId="{9B83B615-ECFF-472F-8366-E8158ED8859D}" dt="2025-10-29T19:40:58.833" v="131" actId="113"/>
          <ac:spMkLst>
            <pc:docMk/>
            <pc:sldMk cId="4118184597" sldId="363"/>
            <ac:spMk id="2" creationId="{00000000-0000-0000-0000-000000000000}"/>
          </ac:spMkLst>
        </pc:spChg>
        <pc:spChg chg="mod">
          <ac:chgData name="Tunnell, Jace" userId="82611379-af3b-4f89-a683-6a05a7736ebb" providerId="ADAL" clId="{9B83B615-ECFF-472F-8366-E8158ED8859D}" dt="2025-10-29T19:41:45.745" v="139" actId="113"/>
          <ac:spMkLst>
            <pc:docMk/>
            <pc:sldMk cId="4118184597" sldId="363"/>
            <ac:spMk id="3" creationId="{00000000-0000-0000-0000-000000000000}"/>
          </ac:spMkLst>
        </pc:spChg>
        <pc:spChg chg="mod">
          <ac:chgData name="Tunnell, Jace" userId="82611379-af3b-4f89-a683-6a05a7736ebb" providerId="ADAL" clId="{9B83B615-ECFF-472F-8366-E8158ED8859D}" dt="2025-10-29T19:42:25.237" v="143" actId="113"/>
          <ac:spMkLst>
            <pc:docMk/>
            <pc:sldMk cId="4118184597" sldId="363"/>
            <ac:spMk id="7" creationId="{00000000-0000-0000-0000-000000000000}"/>
          </ac:spMkLst>
        </pc:spChg>
        <pc:picChg chg="mod">
          <ac:chgData name="Tunnell, Jace" userId="82611379-af3b-4f89-a683-6a05a7736ebb" providerId="ADAL" clId="{9B83B615-ECFF-472F-8366-E8158ED8859D}" dt="2025-10-29T19:41:05.789" v="132" actId="1076"/>
          <ac:picMkLst>
            <pc:docMk/>
            <pc:sldMk cId="4118184597" sldId="363"/>
            <ac:picMk id="5" creationId="{00000000-0000-0000-0000-000000000000}"/>
          </ac:picMkLst>
        </pc:picChg>
        <pc:picChg chg="mod">
          <ac:chgData name="Tunnell, Jace" userId="82611379-af3b-4f89-a683-6a05a7736ebb" providerId="ADAL" clId="{9B83B615-ECFF-472F-8366-E8158ED8859D}" dt="2025-10-29T19:41:05.789" v="132" actId="1076"/>
          <ac:picMkLst>
            <pc:docMk/>
            <pc:sldMk cId="4118184597" sldId="363"/>
            <ac:picMk id="6" creationId="{00000000-0000-0000-0000-000000000000}"/>
          </ac:picMkLst>
        </pc:picChg>
      </pc:sldChg>
      <pc:sldChg chg="modSp mod">
        <pc:chgData name="Tunnell, Jace" userId="82611379-af3b-4f89-a683-6a05a7736ebb" providerId="ADAL" clId="{9B83B615-ECFF-472F-8366-E8158ED8859D}" dt="2025-10-29T19:37:31.493" v="96" actId="1076"/>
        <pc:sldMkLst>
          <pc:docMk/>
          <pc:sldMk cId="848102676" sldId="365"/>
        </pc:sldMkLst>
        <pc:spChg chg="mod">
          <ac:chgData name="Tunnell, Jace" userId="82611379-af3b-4f89-a683-6a05a7736ebb" providerId="ADAL" clId="{9B83B615-ECFF-472F-8366-E8158ED8859D}" dt="2025-10-29T19:36:27.919" v="77" actId="113"/>
          <ac:spMkLst>
            <pc:docMk/>
            <pc:sldMk cId="848102676" sldId="365"/>
            <ac:spMk id="2" creationId="{00000000-0000-0000-0000-000000000000}"/>
          </ac:spMkLst>
        </pc:spChg>
        <pc:spChg chg="mod">
          <ac:chgData name="Tunnell, Jace" userId="82611379-af3b-4f89-a683-6a05a7736ebb" providerId="ADAL" clId="{9B83B615-ECFF-472F-8366-E8158ED8859D}" dt="2025-10-29T19:37:31.493" v="96" actId="1076"/>
          <ac:spMkLst>
            <pc:docMk/>
            <pc:sldMk cId="848102676" sldId="365"/>
            <ac:spMk id="13" creationId="{67651F1D-A5D9-48BF-92B2-D72582BB894F}"/>
          </ac:spMkLst>
        </pc:spChg>
      </pc:sldChg>
      <pc:sldChg chg="modSp mod">
        <pc:chgData name="Tunnell, Jace" userId="82611379-af3b-4f89-a683-6a05a7736ebb" providerId="ADAL" clId="{9B83B615-ECFF-472F-8366-E8158ED8859D}" dt="2025-10-29T19:35:53.777" v="71" actId="113"/>
        <pc:sldMkLst>
          <pc:docMk/>
          <pc:sldMk cId="2492284320" sldId="369"/>
        </pc:sldMkLst>
        <pc:spChg chg="mod">
          <ac:chgData name="Tunnell, Jace" userId="82611379-af3b-4f89-a683-6a05a7736ebb" providerId="ADAL" clId="{9B83B615-ECFF-472F-8366-E8158ED8859D}" dt="2025-10-29T19:35:53.777" v="71" actId="113"/>
          <ac:spMkLst>
            <pc:docMk/>
            <pc:sldMk cId="2492284320" sldId="369"/>
            <ac:spMk id="12" creationId="{CE17211F-4A8E-B858-2364-2C21A8645B7B}"/>
          </ac:spMkLst>
        </pc:spChg>
      </pc:sldChg>
      <pc:sldChg chg="modSp mod">
        <pc:chgData name="Tunnell, Jace" userId="82611379-af3b-4f89-a683-6a05a7736ebb" providerId="ADAL" clId="{9B83B615-ECFF-472F-8366-E8158ED8859D}" dt="2025-10-29T19:43:54.570" v="156" actId="113"/>
        <pc:sldMkLst>
          <pc:docMk/>
          <pc:sldMk cId="2449916960" sldId="391"/>
        </pc:sldMkLst>
        <pc:spChg chg="mod">
          <ac:chgData name="Tunnell, Jace" userId="82611379-af3b-4f89-a683-6a05a7736ebb" providerId="ADAL" clId="{9B83B615-ECFF-472F-8366-E8158ED8859D}" dt="2025-10-29T19:43:54.570" v="156" actId="113"/>
          <ac:spMkLst>
            <pc:docMk/>
            <pc:sldMk cId="2449916960" sldId="391"/>
            <ac:spMk id="2" creationId="{9CEA7048-D9EE-D794-7932-CC131E45B54D}"/>
          </ac:spMkLst>
        </pc:spChg>
        <pc:spChg chg="mod">
          <ac:chgData name="Tunnell, Jace" userId="82611379-af3b-4f89-a683-6a05a7736ebb" providerId="ADAL" clId="{9B83B615-ECFF-472F-8366-E8158ED8859D}" dt="2025-10-29T19:43:27.812" v="150" actId="113"/>
          <ac:spMkLst>
            <pc:docMk/>
            <pc:sldMk cId="2449916960" sldId="391"/>
            <ac:spMk id="6" creationId="{29CA6711-F244-3C4B-6D53-05904BF6BCA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7442669-10ED-46EB-9088-0C46275E54AD}" type="datetimeFigureOut">
              <a:rPr lang="en-US" smtClean="0"/>
              <a:t>10/29/2025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743EBFA-9FAB-4C7B-BA9C-354AA810E6FF}" type="slidenum">
              <a:rPr lang="en-US" smtClean="0"/>
              <a:t>‹#›</a:t>
            </a:fld>
            <a:endParaRPr lang="en-US"/>
          </a:p>
        </p:txBody>
      </p:sp>
    </p:spTree>
    <p:extLst>
      <p:ext uri="{BB962C8B-B14F-4D97-AF65-F5344CB8AC3E}">
        <p14:creationId xmlns:p14="http://schemas.microsoft.com/office/powerpoint/2010/main" val="2457585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9B0B0B3-52CD-44BC-8E22-78D18ABEF3AB}" type="datetimeFigureOut">
              <a:rPr lang="en-US" smtClean="0"/>
              <a:t>10/29/2025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268AD0E-86E4-4083-9CC7-C9BFC56FDCBC}" type="slidenum">
              <a:rPr lang="en-US" smtClean="0"/>
              <a:t>‹#›</a:t>
            </a:fld>
            <a:endParaRPr lang="en-US"/>
          </a:p>
        </p:txBody>
      </p:sp>
    </p:spTree>
    <p:extLst>
      <p:ext uri="{BB962C8B-B14F-4D97-AF65-F5344CB8AC3E}">
        <p14:creationId xmlns:p14="http://schemas.microsoft.com/office/powerpoint/2010/main" val="55298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Agrega el logotipo de tu organización a las diapositivas para hacer que sea tu propia presentación sobre los </a:t>
            </a:r>
            <a:r>
              <a:rPr lang="es-ES" i="1" dirty="0" err="1"/>
              <a:t>nurdles</a:t>
            </a:r>
            <a:r>
              <a:rPr lang="es-ES" dirty="0"/>
              <a:t>.</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a:t>
            </a:fld>
            <a:endParaRPr lang="en-US"/>
          </a:p>
        </p:txBody>
      </p:sp>
    </p:spTree>
    <p:extLst>
      <p:ext uri="{BB962C8B-B14F-4D97-AF65-F5344CB8AC3E}">
        <p14:creationId xmlns:p14="http://schemas.microsoft.com/office/powerpoint/2010/main" val="4163934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es la Bahía de Galveston, donde se encuentra la mayor concentración de sitios de fabricación de plástico en el país, y también el sistema de bahías con la mayor concentración de gránulos de plástico encontrados en un período de 10 minutos. La concentración más alta registrada hasta la fecha es de más de 90,000 </a:t>
            </a:r>
            <a:r>
              <a:rPr lang="es-ES" i="1" dirty="0" err="1"/>
              <a:t>nurdles</a:t>
            </a:r>
            <a:r>
              <a:rPr lang="es-ES" dirty="0"/>
              <a:t> en 10 minutos en la Bahía de Galveston. Gracias a estos datos, el estado de Texas está trabajando en la modificación de todos los permisos de descarga para fabricantes de plástico y otras empresas que manejan </a:t>
            </a:r>
            <a:r>
              <a:rPr lang="es-ES" i="1" dirty="0" err="1"/>
              <a:t>nurdles</a:t>
            </a:r>
            <a:r>
              <a:rPr lang="es-ES" dirty="0"/>
              <a:t>.</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10</a:t>
            </a:fld>
            <a:endParaRPr lang="en-US"/>
          </a:p>
        </p:txBody>
      </p:sp>
    </p:spTree>
    <p:extLst>
      <p:ext uri="{BB962C8B-B14F-4D97-AF65-F5344CB8AC3E}">
        <p14:creationId xmlns:p14="http://schemas.microsoft.com/office/powerpoint/2010/main" val="236127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usar el mapa de </a:t>
            </a:r>
            <a:r>
              <a:rPr lang="es-ES" i="1" dirty="0" err="1"/>
              <a:t>nurdles</a:t>
            </a:r>
            <a:r>
              <a:rPr lang="es-ES" dirty="0"/>
              <a:t>, puedes hacer clic en un punto para ver todos los datos de esa muestra. Este punto en particular está en </a:t>
            </a:r>
            <a:r>
              <a:rPr lang="es-ES" dirty="0" err="1"/>
              <a:t>Buffalo</a:t>
            </a:r>
            <a:r>
              <a:rPr lang="es-ES" dirty="0"/>
              <a:t>, Nueva York, y muestra que 1 persona recolectó 244 </a:t>
            </a:r>
            <a:r>
              <a:rPr lang="es-ES" i="1" dirty="0" err="1"/>
              <a:t>nurdles</a:t>
            </a:r>
            <a:r>
              <a:rPr lang="es-ES" dirty="0"/>
              <a:t> en un período de 10 minutos.</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11</a:t>
            </a:fld>
            <a:endParaRPr lang="en-US"/>
          </a:p>
        </p:txBody>
      </p:sp>
    </p:spTree>
    <p:extLst>
      <p:ext uri="{BB962C8B-B14F-4D97-AF65-F5344CB8AC3E}">
        <p14:creationId xmlns:p14="http://schemas.microsoft.com/office/powerpoint/2010/main" val="80453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es otro sitio de muestreo a lo largo de un lago en Dallas, Texas, donde 1 persona recolectó 13,000 </a:t>
            </a:r>
            <a:r>
              <a:rPr lang="es-ES" i="1" dirty="0" err="1"/>
              <a:t>nurdles</a:t>
            </a:r>
            <a:r>
              <a:rPr lang="es-ES" dirty="0"/>
              <a:t> en 10 minutos el 25 de septiembre de 2025.</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12</a:t>
            </a:fld>
            <a:endParaRPr lang="en-US"/>
          </a:p>
        </p:txBody>
      </p:sp>
    </p:spTree>
    <p:extLst>
      <p:ext uri="{BB962C8B-B14F-4D97-AF65-F5344CB8AC3E}">
        <p14:creationId xmlns:p14="http://schemas.microsoft.com/office/powerpoint/2010/main" val="3636951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metodología de </a:t>
            </a:r>
            <a:r>
              <a:rPr lang="es-ES" i="1" dirty="0" err="1"/>
              <a:t>Nurdle</a:t>
            </a:r>
            <a:r>
              <a:rPr lang="es-ES" i="1" dirty="0"/>
              <a:t> </a:t>
            </a:r>
            <a:r>
              <a:rPr lang="es-ES" i="1" dirty="0" err="1"/>
              <a:t>Patrol</a:t>
            </a:r>
            <a:r>
              <a:rPr lang="es-ES" dirty="0"/>
              <a:t> se publicó en febrero de 2020 en </a:t>
            </a:r>
            <a:r>
              <a:rPr lang="es-ES" i="1" dirty="0"/>
              <a:t>Marine </a:t>
            </a:r>
            <a:r>
              <a:rPr lang="es-ES" i="1" dirty="0" err="1"/>
              <a:t>Pollution</a:t>
            </a:r>
            <a:r>
              <a:rPr lang="es-ES" i="1" dirty="0"/>
              <a:t> </a:t>
            </a:r>
            <a:r>
              <a:rPr lang="es-ES" i="1" dirty="0" err="1"/>
              <a:t>Bulletin</a:t>
            </a:r>
            <a:r>
              <a:rPr lang="es-ES" dirty="0"/>
              <a:t> para garantizar que los métodos de recolección de datos estén justificados. Esto es importante por dos razones principales: 1) los datos se utilizan para investigación, y 2) los datos se utilizan en litigios. Esta publicación es de acceso abierto, lo que significa que es gratuita, se puede descargar y compartir con cualquier persona.</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13</a:t>
            </a:fld>
            <a:endParaRPr lang="en-US"/>
          </a:p>
        </p:txBody>
      </p:sp>
    </p:spTree>
    <p:extLst>
      <p:ext uri="{BB962C8B-B14F-4D97-AF65-F5344CB8AC3E}">
        <p14:creationId xmlns:p14="http://schemas.microsoft.com/office/powerpoint/2010/main" val="242674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noviembre de 2025, estas son las estadísticas de </a:t>
            </a:r>
            <a:r>
              <a:rPr lang="es-ES" i="1" dirty="0" err="1"/>
              <a:t>Nurdle</a:t>
            </a:r>
            <a:r>
              <a:rPr lang="es-ES" i="1" dirty="0"/>
              <a:t> </a:t>
            </a:r>
            <a:r>
              <a:rPr lang="es-ES" i="1" dirty="0" err="1"/>
              <a:t>Patrol</a:t>
            </a:r>
            <a:r>
              <a:rPr lang="es-ES" dirty="0"/>
              <a:t>. Más de 15,000 voluntarios han enviado datos de encuestas, con más de 29,000 encuestas realizadas en más de 30 países. Nuestro objetivo principal es lograr cambios en las políticas sobre cómo se manejan los gránulos de plástico para prevenir que los plásticos lleguen a los cuerpos de agua. Se han muestreado más de 11,000 sitios y 530 organizaciones asociadas participan en el muestreo. Desde febrero de 2021, se han enviado 3,300 </a:t>
            </a:r>
            <a:r>
              <a:rPr lang="es-ES" i="1" dirty="0" err="1"/>
              <a:t>Teacher</a:t>
            </a:r>
            <a:r>
              <a:rPr lang="es-ES" i="1" dirty="0"/>
              <a:t> Kits</a:t>
            </a:r>
            <a:r>
              <a:rPr lang="es-ES" dirty="0"/>
              <a:t> a educadores.</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14</a:t>
            </a:fld>
            <a:endParaRPr lang="en-US"/>
          </a:p>
        </p:txBody>
      </p:sp>
    </p:spTree>
    <p:extLst>
      <p:ext uri="{BB962C8B-B14F-4D97-AF65-F5344CB8AC3E}">
        <p14:creationId xmlns:p14="http://schemas.microsoft.com/office/powerpoint/2010/main" val="2236097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a:t>
            </a:r>
            <a:r>
              <a:rPr lang="es-ES" i="1" dirty="0" err="1"/>
              <a:t>Teacher</a:t>
            </a:r>
            <a:r>
              <a:rPr lang="es-ES" i="1" dirty="0"/>
              <a:t> </a:t>
            </a:r>
            <a:r>
              <a:rPr lang="es-ES" i="1" dirty="0" err="1"/>
              <a:t>Nurdle</a:t>
            </a:r>
            <a:r>
              <a:rPr lang="es-ES" i="1" dirty="0"/>
              <a:t> Kits</a:t>
            </a:r>
            <a:r>
              <a:rPr lang="es-ES" dirty="0"/>
              <a:t> están disponibles para ayudar a los estudiantes a aprender sobre los plásticos en el océano y qué se puede hacer al respecto. Los maestros pueden completar un formulario en la página principal de NurdlePatrol.org para recibir un kit gratuito.</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15</a:t>
            </a:fld>
            <a:endParaRPr lang="en-US"/>
          </a:p>
        </p:txBody>
      </p:sp>
    </p:spTree>
    <p:extLst>
      <p:ext uri="{BB962C8B-B14F-4D97-AF65-F5344CB8AC3E}">
        <p14:creationId xmlns:p14="http://schemas.microsoft.com/office/powerpoint/2010/main" val="261463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Hay un videojuego llamado </a:t>
            </a:r>
            <a:r>
              <a:rPr lang="es-ES" i="1" dirty="0" err="1"/>
              <a:t>Nurdle</a:t>
            </a:r>
            <a:r>
              <a:rPr lang="es-ES" i="1" dirty="0"/>
              <a:t> Rush</a:t>
            </a:r>
            <a:r>
              <a:rPr lang="es-ES" dirty="0"/>
              <a:t> en el sitio web NurdlePatrol.org, donde las personas pueden intentar atrapar todos los </a:t>
            </a:r>
            <a:r>
              <a:rPr lang="es-ES" i="1" dirty="0" err="1"/>
              <a:t>nurdles</a:t>
            </a:r>
            <a:r>
              <a:rPr lang="es-ES" dirty="0"/>
              <a:t> que caen de un camión antes de que el indicador de salud ambiental se ponga en rojo. El nivel dos es de un barco en el océano que también libera </a:t>
            </a:r>
            <a:r>
              <a:rPr lang="es-ES" i="1" dirty="0" err="1"/>
              <a:t>nurdles</a:t>
            </a:r>
            <a:r>
              <a:rPr lang="es-ES" dirty="0"/>
              <a:t>, los cuales deben ser atrapados antes de que la salud ambiental se vea afectada. Una manera divertida de aprender sobre la contaminación por </a:t>
            </a:r>
            <a:r>
              <a:rPr lang="es-ES" i="1" dirty="0" err="1"/>
              <a:t>nurdles</a:t>
            </a:r>
            <a:r>
              <a:rPr lang="es-ES" dirty="0"/>
              <a:t>.</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16</a:t>
            </a:fld>
            <a:endParaRPr lang="en-US"/>
          </a:p>
        </p:txBody>
      </p:sp>
    </p:spTree>
    <p:extLst>
      <p:ext uri="{BB962C8B-B14F-4D97-AF65-F5344CB8AC3E}">
        <p14:creationId xmlns:p14="http://schemas.microsoft.com/office/powerpoint/2010/main" val="1346757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 pueden tomar diversas acciones para prevenir que los gránulos lleguen al medio ambiente, incluyendo permisos de aguas pluviales más estrictos para cualquier empresa que maneje </a:t>
            </a:r>
            <a:r>
              <a:rPr lang="es-ES" i="1" dirty="0" err="1"/>
              <a:t>nurdles</a:t>
            </a:r>
            <a:r>
              <a:rPr lang="es-ES" dirty="0"/>
              <a:t>. </a:t>
            </a:r>
            <a:r>
              <a:rPr lang="es-ES" i="1" dirty="0" err="1"/>
              <a:t>Operation</a:t>
            </a:r>
            <a:r>
              <a:rPr lang="es-ES" i="1" dirty="0"/>
              <a:t> </a:t>
            </a:r>
            <a:r>
              <a:rPr lang="es-ES" i="1" dirty="0" err="1"/>
              <a:t>Clean</a:t>
            </a:r>
            <a:r>
              <a:rPr lang="es-ES" i="1" dirty="0"/>
              <a:t> </a:t>
            </a:r>
            <a:r>
              <a:rPr lang="es-ES" i="1" dirty="0" err="1"/>
              <a:t>Sweep</a:t>
            </a:r>
            <a:r>
              <a:rPr lang="es-ES" dirty="0"/>
              <a:t> es un programa voluntario desarrollado por el American Chemical Council hace unos 25 años, y contiene algunas Buenas Prácticas de Manejo (</a:t>
            </a:r>
            <a:r>
              <a:rPr lang="es-ES" dirty="0" err="1"/>
              <a:t>BMPs</a:t>
            </a:r>
            <a:r>
              <a:rPr lang="es-ES" dirty="0"/>
              <a:t>, por sus siglas en inglés) que las agencias pueden hacer obligatorias en los permisos. Algunas de estas </a:t>
            </a:r>
            <a:r>
              <a:rPr lang="es-ES" dirty="0" err="1"/>
              <a:t>BMPs</a:t>
            </a:r>
            <a:r>
              <a:rPr lang="es-ES" dirty="0"/>
              <a:t> incluyen medidas simples por parte de los fabricantes de plástico, como colocar cubetas de captura o rejillas donde se cargan o descargan los </a:t>
            </a:r>
            <a:r>
              <a:rPr lang="es-ES" i="1" dirty="0" err="1"/>
              <a:t>nurdles</a:t>
            </a:r>
            <a:r>
              <a:rPr lang="es-ES" dirty="0"/>
              <a:t>, para que los gránulos nunca lleguen al suelo.</a:t>
            </a:r>
          </a:p>
          <a:p>
            <a:r>
              <a:rPr lang="es-ES" dirty="0"/>
              <a:t>Los </a:t>
            </a:r>
            <a:r>
              <a:rPr lang="es-ES" i="1" dirty="0" err="1"/>
              <a:t>nurdles</a:t>
            </a:r>
            <a:r>
              <a:rPr lang="es-ES" dirty="0"/>
              <a:t> también podrían reclasificarse como residuos de categoría #2, lo que cambiaría la manera en que se manejan, documentan y registran. Todos podemos reducir nuestro uso de plástico y abogar por una economía circular en la que solo se produzcan artículos que puedan ser 100 % reutilizados o reciclados.</a:t>
            </a:r>
          </a:p>
          <a:p>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17</a:t>
            </a:fld>
            <a:endParaRPr lang="en-US"/>
          </a:p>
        </p:txBody>
      </p:sp>
    </p:spTree>
    <p:extLst>
      <p:ext uri="{BB962C8B-B14F-4D97-AF65-F5344CB8AC3E}">
        <p14:creationId xmlns:p14="http://schemas.microsoft.com/office/powerpoint/2010/main" val="3413469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página de Facebook de </a:t>
            </a:r>
            <a:r>
              <a:rPr lang="es-ES" i="1" dirty="0" err="1"/>
              <a:t>Nurdle</a:t>
            </a:r>
            <a:r>
              <a:rPr lang="es-ES" i="1" dirty="0"/>
              <a:t> </a:t>
            </a:r>
            <a:r>
              <a:rPr lang="es-ES" i="1" dirty="0" err="1"/>
              <a:t>Patrol</a:t>
            </a:r>
            <a:r>
              <a:rPr lang="es-ES" dirty="0"/>
              <a:t> es un espacio donde los científicos ciudadanos publican lo que encuentran y dónde, así como comparten cualquier noticia nueva sobre </a:t>
            </a:r>
            <a:r>
              <a:rPr lang="es-ES" i="1" dirty="0" err="1"/>
              <a:t>nurdles</a:t>
            </a:r>
            <a:r>
              <a:rPr lang="es-ES" dirty="0"/>
              <a:t>, incluyendo investigaciones, derrames, demandas, etc. NurdlePatrol.org es el sitio donde se encuentran noticias, el lugar para ingresar datos, videos de capacitación y el mapa que muestra todos los datos recopilados hasta la fecha. Estas son herramientas para mantener a la comunidad de </a:t>
            </a:r>
            <a:r>
              <a:rPr lang="es-ES" i="1" dirty="0" err="1"/>
              <a:t>Nurdle</a:t>
            </a:r>
            <a:r>
              <a:rPr lang="es-ES" i="1" dirty="0"/>
              <a:t> </a:t>
            </a:r>
            <a:r>
              <a:rPr lang="es-ES" i="1" dirty="0" err="1"/>
              <a:t>Patrol</a:t>
            </a:r>
            <a:r>
              <a:rPr lang="es-ES" dirty="0"/>
              <a:t> comprometida e informada sobre las actividades más recientes.</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18</a:t>
            </a:fld>
            <a:endParaRPr lang="en-US"/>
          </a:p>
        </p:txBody>
      </p:sp>
    </p:spTree>
    <p:extLst>
      <p:ext uri="{BB962C8B-B14F-4D97-AF65-F5344CB8AC3E}">
        <p14:creationId xmlns:p14="http://schemas.microsoft.com/office/powerpoint/2010/main" val="100408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final del día, estamos realizando este proyecto por las futuras generaciones. Los </a:t>
            </a:r>
            <a:r>
              <a:rPr lang="es-ES" i="1" dirty="0" err="1"/>
              <a:t>nurdles</a:t>
            </a:r>
            <a:r>
              <a:rPr lang="es-ES" dirty="0"/>
              <a:t> se han liberado en el medio ambiente durante los últimos 70 años, desde que el plástico comenzó a producirse en masa. Ahora tenemos el conocimiento para ver lo que está ocurriendo, las herramientas para observar el impacto y la capacidad de generar cambios, de manera que nuestros hijos y los hijos de ellos no tengan que cargar con esta contaminación.</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19</a:t>
            </a:fld>
            <a:endParaRPr lang="en-US"/>
          </a:p>
        </p:txBody>
      </p:sp>
    </p:spTree>
    <p:extLst>
      <p:ext uri="{BB962C8B-B14F-4D97-AF65-F5344CB8AC3E}">
        <p14:creationId xmlns:p14="http://schemas.microsoft.com/office/powerpoint/2010/main" val="411867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Nurdle</a:t>
            </a:r>
            <a:r>
              <a:rPr lang="es-ES" dirty="0"/>
              <a:t> </a:t>
            </a:r>
            <a:r>
              <a:rPr lang="es-ES" dirty="0" err="1"/>
              <a:t>Patrol</a:t>
            </a:r>
            <a:r>
              <a:rPr lang="es-ES" dirty="0"/>
              <a:t> es un proyecto de ciencia ciudadana que ayuda a identificar dónde se encuentran altas concentraciones de gránulos de plástico (</a:t>
            </a:r>
            <a:r>
              <a:rPr lang="es-ES" dirty="0" err="1"/>
              <a:t>nurdles</a:t>
            </a:r>
            <a:r>
              <a:rPr lang="es-ES" dirty="0"/>
              <a:t>) a lo largo de playas, ríos y lagos en todo el mundo. Los datos ayudan a crear conciencia sobre la contaminación plástica que entra en los cuerpos de agua, a crear una base de datos que se utiliza para justificar cambios en las políticas para prevenir que los gránulos lleguen al medio ambiente, y el programa también retira los </a:t>
            </a:r>
            <a:r>
              <a:rPr lang="es-ES" i="1" dirty="0" err="1"/>
              <a:t>nurdles</a:t>
            </a:r>
            <a:r>
              <a:rPr lang="es-ES" dirty="0"/>
              <a:t> de las orillas para evitar que los animales los ingieran.</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2</a:t>
            </a:fld>
            <a:endParaRPr lang="en-US"/>
          </a:p>
        </p:txBody>
      </p:sp>
    </p:spTree>
    <p:extLst>
      <p:ext uri="{BB962C8B-B14F-4D97-AF65-F5344CB8AC3E}">
        <p14:creationId xmlns:p14="http://schemas.microsoft.com/office/powerpoint/2010/main" val="3860599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¡Gracias a todos los científicos ciudadanos y socios que hacen posible </a:t>
            </a:r>
            <a:r>
              <a:rPr lang="es-ES" i="1" dirty="0" err="1"/>
              <a:t>Nurdle</a:t>
            </a:r>
            <a:r>
              <a:rPr lang="es-ES" i="1" dirty="0"/>
              <a:t> </a:t>
            </a:r>
            <a:r>
              <a:rPr lang="es-ES" i="1" dirty="0" err="1"/>
              <a:t>Patrol</a:t>
            </a:r>
            <a:r>
              <a:rPr lang="es-ES" dirty="0"/>
              <a:t>!</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20</a:t>
            </a:fld>
            <a:endParaRPr lang="en-US"/>
          </a:p>
        </p:txBody>
      </p:sp>
    </p:spTree>
    <p:extLst>
      <p:ext uri="{BB962C8B-B14F-4D97-AF65-F5344CB8AC3E}">
        <p14:creationId xmlns:p14="http://schemas.microsoft.com/office/powerpoint/2010/main" val="331740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a:t>
            </a:r>
            <a:r>
              <a:rPr lang="es-ES" i="1" dirty="0" err="1"/>
              <a:t>nurdles</a:t>
            </a:r>
            <a:r>
              <a:rPr lang="es-ES" dirty="0"/>
              <a:t> son la materia prima con la que se fabrica casi todo lo de plástico. Son pequeños gránulos del tamaño de una lenteja y se consideran </a:t>
            </a:r>
            <a:r>
              <a:rPr lang="es-ES" dirty="0" err="1"/>
              <a:t>microplásticos</a:t>
            </a:r>
            <a:r>
              <a:rPr lang="es-ES" dirty="0"/>
              <a:t>. La mayoría de los </a:t>
            </a:r>
            <a:r>
              <a:rPr lang="es-ES" i="1" dirty="0" err="1"/>
              <a:t>nurdles</a:t>
            </a:r>
            <a:r>
              <a:rPr lang="es-ES" dirty="0"/>
              <a:t> que se encuentran a lo largo de las costas y riberas de los ríos son de polietileno de baja densidad (LDPE) y polipropileno (PP). Esto se debe a la densidad de los </a:t>
            </a:r>
            <a:r>
              <a:rPr lang="es-ES" i="1" dirty="0" err="1"/>
              <a:t>nurdles</a:t>
            </a:r>
            <a:r>
              <a:rPr lang="es-ES" dirty="0"/>
              <a:t>. Otros tipos de plásticos también se pierden en el medio ambiente, pero se hunden en el agua debido a su mayor densidad.</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3</a:t>
            </a:fld>
            <a:endParaRPr lang="en-US"/>
          </a:p>
        </p:txBody>
      </p:sp>
    </p:spTree>
    <p:extLst>
      <p:ext uri="{BB962C8B-B14F-4D97-AF65-F5344CB8AC3E}">
        <p14:creationId xmlns:p14="http://schemas.microsoft.com/office/powerpoint/2010/main" val="126273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a:t>
            </a:r>
            <a:r>
              <a:rPr lang="es-ES" i="1" dirty="0" err="1"/>
              <a:t>nurdles</a:t>
            </a:r>
            <a:r>
              <a:rPr lang="es-ES" dirty="0"/>
              <a:t> pueden ingresar al medio ambiente en cada etapa de la cadena de suministro, incluyendo en el sitio de fabricación, especialmente durante la carga y descarga de los </a:t>
            </a:r>
            <a:r>
              <a:rPr lang="es-ES" i="1" dirty="0" err="1"/>
              <a:t>nurdles</a:t>
            </a:r>
            <a:r>
              <a:rPr lang="es-ES" dirty="0"/>
              <a:t> de camiones o vagones de tren. Los vagones y camiones pueden perder gránulos durante el transporte, y también en la fábrica que finalmente funde los </a:t>
            </a:r>
            <a:r>
              <a:rPr lang="es-ES" i="1" dirty="0" err="1"/>
              <a:t>nurdles</a:t>
            </a:r>
            <a:r>
              <a:rPr lang="es-ES" dirty="0"/>
              <a:t> para fabricar un producto final. Una vez que los gránulos caen al suelo, la lluvia puede levantarlos y arrastrarlos hacia la vía fluvial más cercana a través de las aguas pluviales. Todo lo que está en el suelo eventualmente termina en un río, luego en una bahía y, finalmente, en el océano. Con menor frecuencia, también ocurren derrames más grandes, como los de contenedores de barcos, donde bolsas de </a:t>
            </a:r>
            <a:r>
              <a:rPr lang="es-ES" i="1" dirty="0" err="1"/>
              <a:t>nurdles</a:t>
            </a:r>
            <a:r>
              <a:rPr lang="es-ES" dirty="0"/>
              <a:t> llegan al océano.</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4</a:t>
            </a:fld>
            <a:endParaRPr lang="en-US"/>
          </a:p>
        </p:txBody>
      </p:sp>
    </p:spTree>
    <p:extLst>
      <p:ext uri="{BB962C8B-B14F-4D97-AF65-F5344CB8AC3E}">
        <p14:creationId xmlns:p14="http://schemas.microsoft.com/office/powerpoint/2010/main" val="382702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derrames de </a:t>
            </a:r>
            <a:r>
              <a:rPr lang="es-ES" i="1" dirty="0" err="1"/>
              <a:t>nurdles</a:t>
            </a:r>
            <a:r>
              <a:rPr lang="es-ES" dirty="0"/>
              <a:t> han ocurrido durante décadas. En 1992, la Agencia de Protección Ambiental (EPA) publicó un informe titulado “</a:t>
            </a:r>
            <a:r>
              <a:rPr lang="es-ES" dirty="0" err="1"/>
              <a:t>Plastic</a:t>
            </a:r>
            <a:r>
              <a:rPr lang="es-ES" dirty="0"/>
              <a:t> Pellets in </a:t>
            </a:r>
            <a:r>
              <a:rPr lang="es-ES" dirty="0" err="1"/>
              <a:t>the</a:t>
            </a:r>
            <a:r>
              <a:rPr lang="es-ES" dirty="0"/>
              <a:t> </a:t>
            </a:r>
            <a:r>
              <a:rPr lang="es-ES" dirty="0" err="1"/>
              <a:t>Aquatic</a:t>
            </a:r>
            <a:r>
              <a:rPr lang="es-ES" dirty="0"/>
              <a:t> </a:t>
            </a:r>
            <a:r>
              <a:rPr lang="es-ES" dirty="0" err="1"/>
              <a:t>Environment</a:t>
            </a:r>
            <a:r>
              <a:rPr lang="es-ES" dirty="0"/>
              <a:t>: </a:t>
            </a:r>
            <a:r>
              <a:rPr lang="es-ES" dirty="0" err="1"/>
              <a:t>Sources</a:t>
            </a:r>
            <a:r>
              <a:rPr lang="es-ES" dirty="0"/>
              <a:t> and </a:t>
            </a:r>
            <a:r>
              <a:rPr lang="es-ES" dirty="0" err="1"/>
              <a:t>Recommendations</a:t>
            </a:r>
            <a:r>
              <a:rPr lang="es-ES" dirty="0"/>
              <a:t>” (</a:t>
            </a:r>
            <a:r>
              <a:rPr lang="es-ES" i="1" dirty="0"/>
              <a:t>Gránulos de Plástico en el Medio Acuático: Fuentes y Recomendaciones</a:t>
            </a:r>
            <a:r>
              <a:rPr lang="es-ES" dirty="0"/>
              <a:t>). El informe menciona más de 80 especies de aves que en ese momento se sabía que consumían </a:t>
            </a:r>
            <a:r>
              <a:rPr lang="es-ES" i="1" dirty="0" err="1"/>
              <a:t>nurdles</a:t>
            </a:r>
            <a:r>
              <a:rPr lang="es-ES" dirty="0"/>
              <a:t>. También incluye un análisis del contenido intestinal de tortugas marinas que documentó el consumo de </a:t>
            </a:r>
            <a:r>
              <a:rPr lang="es-ES" i="1" dirty="0" err="1"/>
              <a:t>nurdles</a:t>
            </a:r>
            <a:r>
              <a:rPr lang="es-ES" dirty="0"/>
              <a:t>, así como peces que ingerían los gránulos.</a:t>
            </a:r>
          </a:p>
          <a:p>
            <a:r>
              <a:rPr lang="es-ES" dirty="0"/>
              <a:t>El mayor impacto de los </a:t>
            </a:r>
            <a:r>
              <a:rPr lang="es-ES" i="1" dirty="0" err="1"/>
              <a:t>nurdles</a:t>
            </a:r>
            <a:r>
              <a:rPr lang="es-ES" dirty="0"/>
              <a:t> en el medio ambiente probablemente afecta a los peces y la fauna silvestre. Una vez que los </a:t>
            </a:r>
            <a:r>
              <a:rPr lang="es-ES" i="1" dirty="0" err="1"/>
              <a:t>nurdles</a:t>
            </a:r>
            <a:r>
              <a:rPr lang="es-ES" dirty="0"/>
              <a:t> están en el ambiente, absorben sustancias químicas dañinas como PCB, DDT y HAP. Estas sustancias son peligrosas para los animales al ser consumidas y pueden ser letales si están presentes en concentraciones suficientemente altas. Los gránulos también pueden obstruir los tractos intestinales de los animales, como se muestra en la imagen del informe de 1992, donde aproximadamente 12 </a:t>
            </a:r>
            <a:r>
              <a:rPr lang="es-ES" i="1" dirty="0" err="1"/>
              <a:t>nurdles</a:t>
            </a:r>
            <a:r>
              <a:rPr lang="es-ES" dirty="0"/>
              <a:t> se encontraban en el intestino de un ave.</a:t>
            </a:r>
          </a:p>
          <a:p>
            <a:r>
              <a:rPr lang="es-ES" dirty="0"/>
              <a:t>Desde la perspectiva de la salud humana, existe preocupación por los peces que consumen los gránulos y por los químicos que podrían filtrarse de los </a:t>
            </a:r>
            <a:r>
              <a:rPr lang="es-ES" i="1" dirty="0" err="1"/>
              <a:t>nurdles</a:t>
            </a:r>
            <a:r>
              <a:rPr lang="es-ES" dirty="0"/>
              <a:t> hacia el tejido muscular que consumimos. Esta relación aún no se ha demostrado debido a la complejidad de la investigación, pero actualmente se están realizando estudios que podrían proporcionar una respuesta en los próximos años.</a:t>
            </a:r>
          </a:p>
          <a:p>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5</a:t>
            </a:fld>
            <a:endParaRPr lang="en-US"/>
          </a:p>
        </p:txBody>
      </p:sp>
    </p:spTree>
    <p:extLst>
      <p:ext uri="{BB962C8B-B14F-4D97-AF65-F5344CB8AC3E}">
        <p14:creationId xmlns:p14="http://schemas.microsoft.com/office/powerpoint/2010/main" val="63421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8950-DE17-25F1-642D-CF0C31BC2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EA7C2-6692-E1CF-950A-91FAF9B0B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6C3D1-5062-C8F2-74E0-F317B23EB948}"/>
              </a:ext>
            </a:extLst>
          </p:cNvPr>
          <p:cNvSpPr>
            <a:spLocks noGrp="1"/>
          </p:cNvSpPr>
          <p:nvPr>
            <p:ph type="body" idx="1"/>
          </p:nvPr>
        </p:nvSpPr>
        <p:spPr/>
        <p:txBody>
          <a:bodyPr/>
          <a:lstStyle/>
          <a:p>
            <a:r>
              <a:rPr lang="es-ES" dirty="0"/>
              <a:t>El proyecto de ciencia ciudadana </a:t>
            </a:r>
            <a:r>
              <a:rPr lang="es-ES" i="1" dirty="0" err="1"/>
              <a:t>Nurdle</a:t>
            </a:r>
            <a:r>
              <a:rPr lang="es-ES" i="1" dirty="0"/>
              <a:t> </a:t>
            </a:r>
            <a:r>
              <a:rPr lang="es-ES" i="1" dirty="0" err="1"/>
              <a:t>Patrol</a:t>
            </a:r>
            <a:r>
              <a:rPr lang="es-ES" dirty="0"/>
              <a:t> se creó para documentar los </a:t>
            </a:r>
            <a:r>
              <a:rPr lang="es-ES" i="1" dirty="0" err="1"/>
              <a:t>nurdles</a:t>
            </a:r>
            <a:r>
              <a:rPr lang="es-ES" dirty="0"/>
              <a:t> que llegan a las playas y riberas de los ríos en todo Estados Unidos. La metodología consiste en iniciar un cronómetro de 10 minutos al encontrar tu primer </a:t>
            </a:r>
            <a:r>
              <a:rPr lang="es-ES" i="1" dirty="0" err="1"/>
              <a:t>nurdle</a:t>
            </a:r>
            <a:r>
              <a:rPr lang="es-ES" dirty="0"/>
              <a:t>, y al finalizar los 10 minutos contar cuántos </a:t>
            </a:r>
            <a:r>
              <a:rPr lang="es-ES" i="1" dirty="0" err="1"/>
              <a:t>nurdles</a:t>
            </a:r>
            <a:r>
              <a:rPr lang="es-ES" dirty="0"/>
              <a:t> encontraste. Luego, se registran los datos en NurdlePatrol.org.</a:t>
            </a:r>
          </a:p>
          <a:p>
            <a:r>
              <a:rPr lang="es-ES" dirty="0"/>
              <a:t>Se puede realizar la encuesta de manera individual o en grupo, y la base de datos estandariza todos los datos a 1 persona durante un período de 10 minutos, de manera que toda la información ingresada en el sitio web pueda compararse a nivel nacional. Para obtener más información sobre la metodología, mira el video de capacitación de 4 minutos.</a:t>
            </a:r>
          </a:p>
          <a:p>
            <a:endParaRPr lang="en-US" dirty="0"/>
          </a:p>
        </p:txBody>
      </p:sp>
      <p:sp>
        <p:nvSpPr>
          <p:cNvPr id="4" name="Slide Number Placeholder 3">
            <a:extLst>
              <a:ext uri="{FF2B5EF4-FFF2-40B4-BE49-F238E27FC236}">
                <a16:creationId xmlns:a16="http://schemas.microsoft.com/office/drawing/2014/main" id="{A37641CF-1873-2046-40D1-56A2EE7CFCCE}"/>
              </a:ext>
            </a:extLst>
          </p:cNvPr>
          <p:cNvSpPr>
            <a:spLocks noGrp="1"/>
          </p:cNvSpPr>
          <p:nvPr>
            <p:ph type="sldNum" sz="quarter" idx="5"/>
          </p:nvPr>
        </p:nvSpPr>
        <p:spPr/>
        <p:txBody>
          <a:bodyPr/>
          <a:lstStyle/>
          <a:p>
            <a:fld id="{0268AD0E-86E4-4083-9CC7-C9BFC56FDCBC}" type="slidenum">
              <a:rPr lang="en-US" smtClean="0"/>
              <a:t>6</a:t>
            </a:fld>
            <a:endParaRPr lang="en-US"/>
          </a:p>
        </p:txBody>
      </p:sp>
    </p:spTree>
    <p:extLst>
      <p:ext uri="{BB962C8B-B14F-4D97-AF65-F5344CB8AC3E}">
        <p14:creationId xmlns:p14="http://schemas.microsoft.com/office/powerpoint/2010/main" val="314699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Una vez que los datos se ingresan en NurdlePatrol.org, se incorporan automáticamente al mapa del sitio web, que funciona de manera similar a Google </a:t>
            </a:r>
            <a:r>
              <a:rPr lang="es-ES" dirty="0" err="1"/>
              <a:t>Earth</a:t>
            </a:r>
            <a:r>
              <a:rPr lang="es-ES" dirty="0"/>
              <a:t>, permitiendo acercar o alejar la vista hasta tu comunidad y generar un mapa de tu área local con los datos de </a:t>
            </a:r>
            <a:r>
              <a:rPr lang="es-ES" i="1" dirty="0" err="1"/>
              <a:t>nurdles</a:t>
            </a:r>
            <a:r>
              <a:rPr lang="es-ES" dirty="0"/>
              <a:t>. Puedes imprimir el mapa de manera digital o en copia física, y usarlo para mostrar el problema en tu comunidad. Los puntos de colores indican las concentraciones de gránulos encontrados durante una encuesta de </a:t>
            </a:r>
            <a:r>
              <a:rPr lang="es-ES" i="1" dirty="0" err="1"/>
              <a:t>nurdles</a:t>
            </a:r>
            <a:r>
              <a:rPr lang="es-ES" dirty="0"/>
              <a:t>.</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7</a:t>
            </a:fld>
            <a:endParaRPr lang="en-US"/>
          </a:p>
        </p:txBody>
      </p:sp>
    </p:spTree>
    <p:extLst>
      <p:ext uri="{BB962C8B-B14F-4D97-AF65-F5344CB8AC3E}">
        <p14:creationId xmlns:p14="http://schemas.microsoft.com/office/powerpoint/2010/main" val="1989052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Acercar la vista a un área permite observar más detalles.</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8</a:t>
            </a:fld>
            <a:endParaRPr lang="en-US"/>
          </a:p>
        </p:txBody>
      </p:sp>
    </p:spTree>
    <p:extLst>
      <p:ext uri="{BB962C8B-B14F-4D97-AF65-F5344CB8AC3E}">
        <p14:creationId xmlns:p14="http://schemas.microsoft.com/office/powerpoint/2010/main" val="150247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Este es un mapa de Carolina del Sur, alrededor de Charleston, que muestra cómo se pueden encontrar gránulos río arriba en la cuenca hidrográfica, con el fin de intentar identificar la fuente de los </a:t>
            </a:r>
            <a:r>
              <a:rPr lang="es-ES" i="1" dirty="0" err="1"/>
              <a:t>nurdles</a:t>
            </a:r>
            <a:r>
              <a:rPr lang="es-ES" dirty="0"/>
              <a:t>. Esta información puede utilizarse para trabajar con agencias estatales en diversas soluciones, incluyendo permisos más estrictos de aguas pluviales para cualquier empresa que maneje gránulos de plástico.</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9</a:t>
            </a:fld>
            <a:endParaRPr lang="en-US"/>
          </a:p>
        </p:txBody>
      </p:sp>
    </p:spTree>
    <p:extLst>
      <p:ext uri="{BB962C8B-B14F-4D97-AF65-F5344CB8AC3E}">
        <p14:creationId xmlns:p14="http://schemas.microsoft.com/office/powerpoint/2010/main" val="365605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95780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4A9AFD-0757-46F9-8FDA-59CA232CE503}"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61850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57167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46543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601908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8878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54585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843029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76735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956710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05195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A9AFD-0757-46F9-8FDA-59CA232CE503}"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55740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A9AFD-0757-46F9-8FDA-59CA232CE503}"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83441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A9AFD-0757-46F9-8FDA-59CA232CE503}"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93285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A9AFD-0757-46F9-8FDA-59CA232CE503}"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150745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4A9AFD-0757-46F9-8FDA-59CA232CE503}"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60274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E74A9AFD-0757-46F9-8FDA-59CA232CE503}" type="datetimeFigureOut">
              <a:rPr lang="en-US" smtClean="0"/>
              <a:t>10/29/2025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96139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74A9AFD-0757-46F9-8FDA-59CA232CE503}" type="datetimeFigureOut">
              <a:rPr lang="en-US" smtClean="0"/>
              <a:t>10/29/2025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A2E0766-AD66-40D5-8FE2-19862823211D}" type="slidenum">
              <a:rPr lang="en-US" smtClean="0"/>
              <a:t>‹#›</a:t>
            </a:fld>
            <a:endParaRPr lang="en-US"/>
          </a:p>
        </p:txBody>
      </p:sp>
    </p:spTree>
    <p:extLst>
      <p:ext uri="{BB962C8B-B14F-4D97-AF65-F5344CB8AC3E}">
        <p14:creationId xmlns:p14="http://schemas.microsoft.com/office/powerpoint/2010/main" val="33390680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68217" y="388423"/>
            <a:ext cx="7255565" cy="1066801"/>
          </a:xfrm>
        </p:spPr>
        <p:txBody>
          <a:bodyPr>
            <a:normAutofit/>
          </a:bodyPr>
          <a:lstStyle/>
          <a:p>
            <a:pPr>
              <a:lnSpc>
                <a:spcPct val="90000"/>
              </a:lnSpc>
            </a:pPr>
            <a:r>
              <a:rPr lang="es-ES" sz="4400" b="1" dirty="0" err="1"/>
              <a:t>Nurdle</a:t>
            </a:r>
            <a:r>
              <a:rPr lang="es-ES" sz="4400" b="1" dirty="0"/>
              <a:t> </a:t>
            </a:r>
            <a:r>
              <a:rPr lang="es-ES" sz="4400" b="1" dirty="0" err="1"/>
              <a:t>Patrol</a:t>
            </a:r>
            <a:endParaRPr lang="en-US" sz="4400" b="1" dirty="0">
              <a:latin typeface="+mn-lt"/>
            </a:endParaRPr>
          </a:p>
        </p:txBody>
      </p:sp>
      <p:sp>
        <p:nvSpPr>
          <p:cNvPr id="3" name="Subtitle 2"/>
          <p:cNvSpPr>
            <a:spLocks noGrp="1"/>
          </p:cNvSpPr>
          <p:nvPr>
            <p:ph type="subTitle" idx="1"/>
          </p:nvPr>
        </p:nvSpPr>
        <p:spPr>
          <a:xfrm>
            <a:off x="1243466" y="3179381"/>
            <a:ext cx="5279917" cy="722243"/>
          </a:xfrm>
        </p:spPr>
        <p:txBody>
          <a:bodyPr>
            <a:noAutofit/>
          </a:bodyPr>
          <a:lstStyle/>
          <a:p>
            <a:pPr>
              <a:lnSpc>
                <a:spcPct val="90000"/>
              </a:lnSpc>
            </a:pPr>
            <a:r>
              <a:rPr lang="en-US" sz="2000" b="1" dirty="0"/>
              <a:t>Nombre</a:t>
            </a:r>
            <a:br>
              <a:rPr lang="en-US" sz="2000" dirty="0"/>
            </a:br>
            <a:r>
              <a:rPr lang="en-US" sz="2000" dirty="0"/>
              <a:t>Organización</a:t>
            </a:r>
            <a:br>
              <a:rPr lang="en-US" sz="2000" dirty="0"/>
            </a:br>
            <a:r>
              <a:rPr lang="en-US" sz="2000" b="1" dirty="0" err="1"/>
              <a:t>Fecha</a:t>
            </a:r>
            <a:endParaRPr lang="en-US" sz="2000" b="1" dirty="0"/>
          </a:p>
        </p:txBody>
      </p:sp>
      <p:pic>
        <p:nvPicPr>
          <p:cNvPr id="4" name="Picture 3" descr="A hand holding a small bottle of pills&#10;&#10;Description automatically generated">
            <a:extLst>
              <a:ext uri="{FF2B5EF4-FFF2-40B4-BE49-F238E27FC236}">
                <a16:creationId xmlns:a16="http://schemas.microsoft.com/office/drawing/2014/main" id="{97E4ED9A-76B4-179A-9E93-CA9D5AAEB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3219" y="2700396"/>
            <a:ext cx="4508781" cy="4058937"/>
          </a:xfrm>
          <a:prstGeom prst="rect">
            <a:avLst/>
          </a:prstGeom>
        </p:spPr>
      </p:pic>
      <p:pic>
        <p:nvPicPr>
          <p:cNvPr id="6" name="Picture 5">
            <a:extLst>
              <a:ext uri="{FF2B5EF4-FFF2-40B4-BE49-F238E27FC236}">
                <a16:creationId xmlns:a16="http://schemas.microsoft.com/office/drawing/2014/main" id="{32F572E2-BE2D-4FBA-616D-A6A838A92561}"/>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28354" y="5325167"/>
            <a:ext cx="2728061" cy="1229439"/>
          </a:xfrm>
          <a:prstGeom prst="rect">
            <a:avLst/>
          </a:prstGeom>
        </p:spPr>
      </p:pic>
    </p:spTree>
    <p:extLst>
      <p:ext uri="{BB962C8B-B14F-4D97-AF65-F5344CB8AC3E}">
        <p14:creationId xmlns:p14="http://schemas.microsoft.com/office/powerpoint/2010/main" val="1275942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519B3-A8A1-B2DC-72D8-5378CCDCA2DC}"/>
              </a:ext>
            </a:extLst>
          </p:cNvPr>
          <p:cNvPicPr>
            <a:picLocks noChangeAspect="1"/>
          </p:cNvPicPr>
          <p:nvPr/>
        </p:nvPicPr>
        <p:blipFill>
          <a:blip r:embed="rId3"/>
          <a:stretch>
            <a:fillRect/>
          </a:stretch>
        </p:blipFill>
        <p:spPr>
          <a:xfrm>
            <a:off x="0" y="1"/>
            <a:ext cx="12192000" cy="6858000"/>
          </a:xfrm>
          <a:prstGeom prst="rect">
            <a:avLst/>
          </a:prstGeom>
        </p:spPr>
      </p:pic>
      <p:sp>
        <p:nvSpPr>
          <p:cNvPr id="3" name="TextBox 2"/>
          <p:cNvSpPr txBox="1"/>
          <p:nvPr/>
        </p:nvSpPr>
        <p:spPr>
          <a:xfrm>
            <a:off x="6405563" y="2499653"/>
            <a:ext cx="1383712" cy="646331"/>
          </a:xfrm>
          <a:prstGeom prst="rect">
            <a:avLst/>
          </a:prstGeom>
          <a:noFill/>
        </p:spPr>
        <p:txBody>
          <a:bodyPr wrap="none" rtlCol="0">
            <a:spAutoFit/>
          </a:bodyPr>
          <a:lstStyle/>
          <a:p>
            <a:pPr algn="ctr"/>
            <a:r>
              <a:rPr lang="en-US" b="1" i="1" dirty="0"/>
              <a:t>Galveston </a:t>
            </a:r>
          </a:p>
          <a:p>
            <a:pPr algn="ctr"/>
            <a:r>
              <a:rPr lang="en-US" b="1" i="1" dirty="0"/>
              <a:t>Bay</a:t>
            </a:r>
          </a:p>
        </p:txBody>
      </p:sp>
      <p:pic>
        <p:nvPicPr>
          <p:cNvPr id="6" name="Picture 5"/>
          <p:cNvPicPr>
            <a:picLocks noChangeAspect="1"/>
          </p:cNvPicPr>
          <p:nvPr/>
        </p:nvPicPr>
        <p:blipFill rotWithShape="1">
          <a:blip r:embed="rId4"/>
          <a:srcRect l="91346" t="23846" r="1635" b="38889"/>
          <a:stretch/>
        </p:blipFill>
        <p:spPr>
          <a:xfrm>
            <a:off x="126566" y="2385390"/>
            <a:ext cx="2660980" cy="3973238"/>
          </a:xfrm>
          <a:prstGeom prst="rect">
            <a:avLst/>
          </a:prstGeom>
        </p:spPr>
      </p:pic>
    </p:spTree>
    <p:extLst>
      <p:ext uri="{BB962C8B-B14F-4D97-AF65-F5344CB8AC3E}">
        <p14:creationId xmlns:p14="http://schemas.microsoft.com/office/powerpoint/2010/main" val="185480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7237A-89A6-5F63-103A-4D36F7B39A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F72EDF-2768-B6D5-457D-E88531E3E778}"/>
              </a:ext>
            </a:extLst>
          </p:cNvPr>
          <p:cNvPicPr>
            <a:picLocks noChangeAspect="1"/>
          </p:cNvPicPr>
          <p:nvPr/>
        </p:nvPicPr>
        <p:blipFill>
          <a:blip r:embed="rId3"/>
          <a:stretch>
            <a:fillRect/>
          </a:stretch>
        </p:blipFill>
        <p:spPr>
          <a:xfrm>
            <a:off x="0" y="0"/>
            <a:ext cx="12190229" cy="6858000"/>
          </a:xfrm>
          <a:prstGeom prst="rect">
            <a:avLst/>
          </a:prstGeom>
        </p:spPr>
      </p:pic>
      <p:pic>
        <p:nvPicPr>
          <p:cNvPr id="6" name="Picture 5">
            <a:extLst>
              <a:ext uri="{FF2B5EF4-FFF2-40B4-BE49-F238E27FC236}">
                <a16:creationId xmlns:a16="http://schemas.microsoft.com/office/drawing/2014/main" id="{C6B8F6D1-8122-316B-0A49-64038290C3A6}"/>
              </a:ext>
            </a:extLst>
          </p:cNvPr>
          <p:cNvPicPr>
            <a:picLocks noChangeAspect="1"/>
          </p:cNvPicPr>
          <p:nvPr/>
        </p:nvPicPr>
        <p:blipFill rotWithShape="1">
          <a:blip r:embed="rId4"/>
          <a:srcRect l="91346" t="23846" r="1635" b="38889"/>
          <a:stretch/>
        </p:blipFill>
        <p:spPr>
          <a:xfrm>
            <a:off x="395203" y="3429000"/>
            <a:ext cx="2084084" cy="3111846"/>
          </a:xfrm>
          <a:prstGeom prst="rect">
            <a:avLst/>
          </a:prstGeom>
        </p:spPr>
      </p:pic>
    </p:spTree>
    <p:extLst>
      <p:ext uri="{BB962C8B-B14F-4D97-AF65-F5344CB8AC3E}">
        <p14:creationId xmlns:p14="http://schemas.microsoft.com/office/powerpoint/2010/main" val="51137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7B203-CD1C-057B-CA78-ACB983FAB2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1443EF-EE6E-5DA3-59E7-BF31959E7777}"/>
              </a:ext>
            </a:extLst>
          </p:cNvPr>
          <p:cNvPicPr>
            <a:picLocks noChangeAspect="1"/>
          </p:cNvPicPr>
          <p:nvPr/>
        </p:nvPicPr>
        <p:blipFill>
          <a:blip r:embed="rId3"/>
          <a:srcRect l="10952" r="5918"/>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0B3FF6D-7FC9-BD2B-D4F6-90F541A8AF1A}"/>
              </a:ext>
            </a:extLst>
          </p:cNvPr>
          <p:cNvPicPr>
            <a:picLocks noChangeAspect="1"/>
          </p:cNvPicPr>
          <p:nvPr/>
        </p:nvPicPr>
        <p:blipFill rotWithShape="1">
          <a:blip r:embed="rId4"/>
          <a:srcRect l="91346" t="23846" r="1635" b="38889"/>
          <a:stretch/>
        </p:blipFill>
        <p:spPr>
          <a:xfrm>
            <a:off x="125344" y="3883439"/>
            <a:ext cx="1753730" cy="2618580"/>
          </a:xfrm>
          <a:prstGeom prst="rect">
            <a:avLst/>
          </a:prstGeom>
        </p:spPr>
      </p:pic>
      <p:sp>
        <p:nvSpPr>
          <p:cNvPr id="5" name="TextBox 4">
            <a:extLst>
              <a:ext uri="{FF2B5EF4-FFF2-40B4-BE49-F238E27FC236}">
                <a16:creationId xmlns:a16="http://schemas.microsoft.com/office/drawing/2014/main" id="{9301D030-9697-4088-0CCE-9DE84A489A8D}"/>
              </a:ext>
            </a:extLst>
          </p:cNvPr>
          <p:cNvSpPr txBox="1"/>
          <p:nvPr/>
        </p:nvSpPr>
        <p:spPr>
          <a:xfrm>
            <a:off x="8180139" y="4638813"/>
            <a:ext cx="3983783" cy="830997"/>
          </a:xfrm>
          <a:prstGeom prst="rect">
            <a:avLst/>
          </a:prstGeom>
          <a:noFill/>
        </p:spPr>
        <p:txBody>
          <a:bodyPr wrap="none" rtlCol="0">
            <a:spAutoFit/>
          </a:bodyPr>
          <a:lstStyle/>
          <a:p>
            <a:pPr algn="ctr"/>
            <a:r>
              <a:rPr lang="en-US" sz="2400" b="1" dirty="0"/>
              <a:t>Mountain </a:t>
            </a:r>
          </a:p>
          <a:p>
            <a:pPr algn="ctr"/>
            <a:r>
              <a:rPr lang="en-US" sz="2400" b="1" dirty="0"/>
              <a:t>Creek Lake, Dallas, Texas</a:t>
            </a:r>
          </a:p>
        </p:txBody>
      </p:sp>
    </p:spTree>
    <p:extLst>
      <p:ext uri="{BB962C8B-B14F-4D97-AF65-F5344CB8AC3E}">
        <p14:creationId xmlns:p14="http://schemas.microsoft.com/office/powerpoint/2010/main" val="2704422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99BB-6856-9815-EB9E-AFBCB37C39E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0917036-98A2-2BC9-8745-6DAEEB03BF7A}"/>
              </a:ext>
            </a:extLst>
          </p:cNvPr>
          <p:cNvPicPr>
            <a:picLocks noChangeAspect="1"/>
          </p:cNvPicPr>
          <p:nvPr/>
        </p:nvPicPr>
        <p:blipFill rotWithShape="1">
          <a:blip r:embed="rId3"/>
          <a:srcRect l="58750" t="15984" r="19904" b="598"/>
          <a:stretch/>
        </p:blipFill>
        <p:spPr>
          <a:xfrm>
            <a:off x="175848" y="185987"/>
            <a:ext cx="5884984" cy="6468182"/>
          </a:xfrm>
          <a:prstGeom prst="rect">
            <a:avLst/>
          </a:prstGeom>
        </p:spPr>
      </p:pic>
      <p:pic>
        <p:nvPicPr>
          <p:cNvPr id="7" name="Picture 6">
            <a:extLst>
              <a:ext uri="{FF2B5EF4-FFF2-40B4-BE49-F238E27FC236}">
                <a16:creationId xmlns:a16="http://schemas.microsoft.com/office/drawing/2014/main" id="{46E83FD3-7772-D9E7-A245-60FDA0B98CAB}"/>
              </a:ext>
            </a:extLst>
          </p:cNvPr>
          <p:cNvPicPr>
            <a:picLocks noChangeAspect="1"/>
          </p:cNvPicPr>
          <p:nvPr/>
        </p:nvPicPr>
        <p:blipFill rotWithShape="1">
          <a:blip r:embed="rId4"/>
          <a:srcRect l="58846" t="14981" r="19519" b="-427"/>
          <a:stretch/>
        </p:blipFill>
        <p:spPr>
          <a:xfrm>
            <a:off x="6213230" y="185987"/>
            <a:ext cx="5823043" cy="6468182"/>
          </a:xfrm>
          <a:prstGeom prst="rect">
            <a:avLst/>
          </a:prstGeom>
        </p:spPr>
      </p:pic>
    </p:spTree>
    <p:extLst>
      <p:ext uri="{BB962C8B-B14F-4D97-AF65-F5344CB8AC3E}">
        <p14:creationId xmlns:p14="http://schemas.microsoft.com/office/powerpoint/2010/main" val="2449636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618" y="1870676"/>
            <a:ext cx="6725930" cy="4116963"/>
          </a:xfrm>
          <a:prstGeom prst="rect">
            <a:avLst/>
          </a:prstGeom>
        </p:spPr>
      </p:pic>
      <p:sp>
        <p:nvSpPr>
          <p:cNvPr id="2" name="Title 1"/>
          <p:cNvSpPr>
            <a:spLocks noGrp="1"/>
          </p:cNvSpPr>
          <p:nvPr>
            <p:ph type="title"/>
          </p:nvPr>
        </p:nvSpPr>
        <p:spPr>
          <a:xfrm>
            <a:off x="538510" y="0"/>
            <a:ext cx="9779865" cy="1507067"/>
          </a:xfrm>
        </p:spPr>
        <p:txBody>
          <a:bodyPr>
            <a:normAutofit fontScale="90000"/>
          </a:bodyPr>
          <a:lstStyle/>
          <a:p>
            <a:r>
              <a:rPr lang="es-ES" sz="4800" b="1" dirty="0"/>
              <a:t>Últimas cifras de </a:t>
            </a:r>
            <a:r>
              <a:rPr lang="es-ES" sz="4800" b="1" i="1" dirty="0" err="1"/>
              <a:t>Nurdle</a:t>
            </a:r>
            <a:r>
              <a:rPr lang="es-ES" sz="4800" b="1" i="1" dirty="0"/>
              <a:t> </a:t>
            </a:r>
            <a:r>
              <a:rPr lang="es-ES" sz="4800" b="1" i="1" dirty="0" err="1"/>
              <a:t>Patrol</a:t>
            </a:r>
            <a:endParaRPr lang="en-US" sz="4800" b="1" dirty="0"/>
          </a:p>
        </p:txBody>
      </p:sp>
      <p:sp>
        <p:nvSpPr>
          <p:cNvPr id="3" name="Content Placeholder 2"/>
          <p:cNvSpPr>
            <a:spLocks noGrp="1"/>
          </p:cNvSpPr>
          <p:nvPr>
            <p:ph idx="1"/>
          </p:nvPr>
        </p:nvSpPr>
        <p:spPr>
          <a:xfrm>
            <a:off x="192452" y="1295767"/>
            <a:ext cx="8081320" cy="4691872"/>
          </a:xfrm>
        </p:spPr>
        <p:txBody>
          <a:bodyPr>
            <a:normAutofit fontScale="92500" lnSpcReduction="10000"/>
          </a:bodyPr>
          <a:lstStyle/>
          <a:p>
            <a:endParaRPr lang="en-US" sz="4400" b="1" dirty="0"/>
          </a:p>
          <a:p>
            <a:r>
              <a:rPr lang="en-US" sz="4400" b="1" dirty="0"/>
              <a:t>15,000 </a:t>
            </a:r>
            <a:r>
              <a:rPr lang="en-US" sz="4400" b="1" dirty="0" err="1"/>
              <a:t>Voluntarios</a:t>
            </a:r>
            <a:endParaRPr lang="en-US" sz="4400" b="1" dirty="0"/>
          </a:p>
          <a:p>
            <a:r>
              <a:rPr lang="en-US" sz="4400" b="1" dirty="0"/>
              <a:t>29,700 </a:t>
            </a:r>
            <a:r>
              <a:rPr lang="en-US" sz="4400" b="1" dirty="0" err="1"/>
              <a:t>Encuestas</a:t>
            </a:r>
            <a:endParaRPr lang="en-US" sz="4400" b="1" dirty="0"/>
          </a:p>
          <a:p>
            <a:r>
              <a:rPr lang="en-US" sz="4400" b="1" dirty="0"/>
              <a:t>11,000 Sitios</a:t>
            </a:r>
          </a:p>
          <a:p>
            <a:r>
              <a:rPr lang="en-US" sz="4400" b="1" dirty="0"/>
              <a:t>530 </a:t>
            </a:r>
            <a:r>
              <a:rPr lang="en-US" sz="4400" b="1" dirty="0" err="1"/>
              <a:t>Organizaciones</a:t>
            </a:r>
            <a:r>
              <a:rPr lang="en-US" sz="4400" b="1" dirty="0"/>
              <a:t> </a:t>
            </a:r>
            <a:r>
              <a:rPr lang="en-US" sz="4400" b="1" dirty="0" err="1"/>
              <a:t>asociadas</a:t>
            </a:r>
            <a:endParaRPr lang="en-US" sz="4400" b="1" dirty="0">
              <a:solidFill>
                <a:schemeClr val="tx1"/>
              </a:solidFill>
            </a:endParaRPr>
          </a:p>
          <a:p>
            <a:r>
              <a:rPr lang="en-US" sz="4400" b="1" dirty="0">
                <a:solidFill>
                  <a:schemeClr val="tx1"/>
                </a:solidFill>
              </a:rPr>
              <a:t>3,300 </a:t>
            </a:r>
            <a:r>
              <a:rPr lang="en-US" sz="4400" b="1" dirty="0"/>
              <a:t>Kits para maestros</a:t>
            </a:r>
          </a:p>
        </p:txBody>
      </p:sp>
    </p:spTree>
    <p:extLst>
      <p:ext uri="{BB962C8B-B14F-4D97-AF65-F5344CB8AC3E}">
        <p14:creationId xmlns:p14="http://schemas.microsoft.com/office/powerpoint/2010/main" val="385251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555" y="-138503"/>
            <a:ext cx="6416415" cy="1325563"/>
          </a:xfrm>
        </p:spPr>
        <p:txBody>
          <a:bodyPr>
            <a:normAutofit/>
          </a:bodyPr>
          <a:lstStyle/>
          <a:p>
            <a:r>
              <a:rPr lang="en-US" sz="4400" b="1" dirty="0"/>
              <a:t>Kits para maestros</a:t>
            </a:r>
          </a:p>
        </p:txBody>
      </p:sp>
      <p:sp>
        <p:nvSpPr>
          <p:cNvPr id="13" name="Content Placeholder 2">
            <a:extLst>
              <a:ext uri="{FF2B5EF4-FFF2-40B4-BE49-F238E27FC236}">
                <a16:creationId xmlns:a16="http://schemas.microsoft.com/office/drawing/2014/main" id="{67651F1D-A5D9-48BF-92B2-D72582BB894F}"/>
              </a:ext>
            </a:extLst>
          </p:cNvPr>
          <p:cNvSpPr>
            <a:spLocks noGrp="1"/>
          </p:cNvSpPr>
          <p:nvPr>
            <p:ph idx="1"/>
          </p:nvPr>
        </p:nvSpPr>
        <p:spPr>
          <a:xfrm>
            <a:off x="470555" y="1187060"/>
            <a:ext cx="6416415" cy="4901848"/>
          </a:xfrm>
        </p:spPr>
        <p:txBody>
          <a:bodyPr>
            <a:normAutofit/>
          </a:bodyPr>
          <a:lstStyle/>
          <a:p>
            <a:r>
              <a:rPr lang="es-ES" sz="3200" b="1" dirty="0"/>
              <a:t>Bolsa de lona</a:t>
            </a:r>
          </a:p>
          <a:p>
            <a:r>
              <a:rPr lang="es-ES" sz="3200" b="1" dirty="0"/>
              <a:t>Currículo de enseñanza de </a:t>
            </a:r>
            <a:r>
              <a:rPr lang="es-ES" sz="3200" b="1" i="1" dirty="0" err="1"/>
              <a:t>Nurdle</a:t>
            </a:r>
            <a:r>
              <a:rPr lang="es-ES" sz="3200" b="1" i="1" dirty="0"/>
              <a:t> </a:t>
            </a:r>
            <a:r>
              <a:rPr lang="es-ES" sz="3200" b="1" i="1" dirty="0" err="1"/>
              <a:t>Patrol</a:t>
            </a:r>
            <a:r>
              <a:rPr lang="es-ES" sz="3200" b="1" dirty="0"/>
              <a:t> por grado</a:t>
            </a:r>
          </a:p>
          <a:p>
            <a:r>
              <a:rPr lang="es-ES" sz="3200" b="1" dirty="0"/>
              <a:t>6 frascos de </a:t>
            </a:r>
            <a:r>
              <a:rPr lang="es-ES" sz="3200" b="1" i="1" dirty="0" err="1"/>
              <a:t>nurdles</a:t>
            </a:r>
            <a:endParaRPr lang="es-ES" sz="3200" b="1" i="1" dirty="0"/>
          </a:p>
          <a:p>
            <a:r>
              <a:rPr lang="es-ES" sz="3200" b="1" dirty="0"/>
              <a:t>Memoria USB con presentaciones, tarjetas informativas, artículos y publicaciones</a:t>
            </a:r>
            <a:endParaRPr lang="en-US" sz="3200" b="1" dirty="0">
              <a:solidFill>
                <a:schemeClr val="tx1"/>
              </a:solidFill>
            </a:endParaRPr>
          </a:p>
        </p:txBody>
      </p:sp>
      <p:pic>
        <p:nvPicPr>
          <p:cNvPr id="7" name="Picture 6" descr="A group of items on a table&#10;&#10;AI-generated content may be incorrect.">
            <a:extLst>
              <a:ext uri="{FF2B5EF4-FFF2-40B4-BE49-F238E27FC236}">
                <a16:creationId xmlns:a16="http://schemas.microsoft.com/office/drawing/2014/main" id="{1817A9E7-53D6-49CD-34A4-85085E1C0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884" y="1436645"/>
            <a:ext cx="5495249" cy="4121437"/>
          </a:xfrm>
          <a:prstGeom prst="rect">
            <a:avLst/>
          </a:prstGeom>
        </p:spPr>
      </p:pic>
    </p:spTree>
    <p:extLst>
      <p:ext uri="{BB962C8B-B14F-4D97-AF65-F5344CB8AC3E}">
        <p14:creationId xmlns:p14="http://schemas.microsoft.com/office/powerpoint/2010/main" val="848102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CBDD3-4313-5C64-A625-598F45A7C144}"/>
              </a:ext>
            </a:extLst>
          </p:cNvPr>
          <p:cNvPicPr>
            <a:picLocks noChangeAspect="1"/>
          </p:cNvPicPr>
          <p:nvPr/>
        </p:nvPicPr>
        <p:blipFill rotWithShape="1">
          <a:blip r:embed="rId3"/>
          <a:srcRect l="14386" t="23954" r="27334" b="8227"/>
          <a:stretch/>
        </p:blipFill>
        <p:spPr>
          <a:xfrm>
            <a:off x="1510059" y="769362"/>
            <a:ext cx="9943957" cy="5191857"/>
          </a:xfrm>
          <a:prstGeom prst="rect">
            <a:avLst/>
          </a:prstGeom>
        </p:spPr>
      </p:pic>
      <p:pic>
        <p:nvPicPr>
          <p:cNvPr id="10" name="Picture 9">
            <a:extLst>
              <a:ext uri="{FF2B5EF4-FFF2-40B4-BE49-F238E27FC236}">
                <a16:creationId xmlns:a16="http://schemas.microsoft.com/office/drawing/2014/main" id="{392CE2C1-56D5-E770-818A-FD393CD2B510}"/>
              </a:ext>
            </a:extLst>
          </p:cNvPr>
          <p:cNvPicPr>
            <a:picLocks noChangeAspect="1"/>
          </p:cNvPicPr>
          <p:nvPr/>
        </p:nvPicPr>
        <p:blipFill rotWithShape="1">
          <a:blip r:embed="rId3"/>
          <a:srcRect l="90611" t="12736" r="778" b="75382"/>
          <a:stretch/>
        </p:blipFill>
        <p:spPr>
          <a:xfrm>
            <a:off x="9790343" y="965596"/>
            <a:ext cx="1566380" cy="969734"/>
          </a:xfrm>
          <a:prstGeom prst="rect">
            <a:avLst/>
          </a:prstGeom>
        </p:spPr>
      </p:pic>
      <p:pic>
        <p:nvPicPr>
          <p:cNvPr id="11" name="Picture 10">
            <a:extLst>
              <a:ext uri="{FF2B5EF4-FFF2-40B4-BE49-F238E27FC236}">
                <a16:creationId xmlns:a16="http://schemas.microsoft.com/office/drawing/2014/main" id="{24B1D523-AE70-C8B1-439B-E952BF1E9326}"/>
              </a:ext>
            </a:extLst>
          </p:cNvPr>
          <p:cNvPicPr>
            <a:picLocks noChangeAspect="1"/>
          </p:cNvPicPr>
          <p:nvPr/>
        </p:nvPicPr>
        <p:blipFill rotWithShape="1">
          <a:blip r:embed="rId4"/>
          <a:srcRect l="84667" t="63371" b="9289"/>
          <a:stretch/>
        </p:blipFill>
        <p:spPr>
          <a:xfrm>
            <a:off x="9223450" y="4038867"/>
            <a:ext cx="2230566" cy="1784450"/>
          </a:xfrm>
          <a:prstGeom prst="rect">
            <a:avLst/>
          </a:prstGeom>
        </p:spPr>
      </p:pic>
      <p:sp>
        <p:nvSpPr>
          <p:cNvPr id="12" name="TextBox 11">
            <a:extLst>
              <a:ext uri="{FF2B5EF4-FFF2-40B4-BE49-F238E27FC236}">
                <a16:creationId xmlns:a16="http://schemas.microsoft.com/office/drawing/2014/main" id="{CE17211F-4A8E-B858-2364-2C21A8645B7B}"/>
              </a:ext>
            </a:extLst>
          </p:cNvPr>
          <p:cNvSpPr txBox="1"/>
          <p:nvPr/>
        </p:nvSpPr>
        <p:spPr>
          <a:xfrm rot="20671928">
            <a:off x="223529" y="1257132"/>
            <a:ext cx="3507692" cy="1446550"/>
          </a:xfrm>
          <a:prstGeom prst="rect">
            <a:avLst/>
          </a:prstGeom>
          <a:noFill/>
        </p:spPr>
        <p:txBody>
          <a:bodyPr wrap="none" rtlCol="0">
            <a:spAutoFit/>
          </a:bodyPr>
          <a:lstStyle/>
          <a:p>
            <a:r>
              <a:rPr lang="en-US" sz="4400" b="1" dirty="0">
                <a:solidFill>
                  <a:srgbClr val="0070C0"/>
                </a:solidFill>
                <a:highlight>
                  <a:srgbClr val="FFFFFF"/>
                </a:highlight>
                <a:latin typeface="Comic Sans MS" panose="030F0702030302020204" pitchFamily="66" charset="0"/>
              </a:rPr>
              <a:t>Nurdle Rush</a:t>
            </a:r>
          </a:p>
          <a:p>
            <a:r>
              <a:rPr lang="en-US" sz="4400" b="1" dirty="0" err="1">
                <a:solidFill>
                  <a:srgbClr val="0070C0"/>
                </a:solidFill>
                <a:highlight>
                  <a:srgbClr val="FFFFFF"/>
                </a:highlight>
              </a:rPr>
              <a:t>Videojuego</a:t>
            </a:r>
            <a:r>
              <a:rPr lang="en-US" sz="4400" b="1" dirty="0">
                <a:solidFill>
                  <a:srgbClr val="0070C0"/>
                </a:solidFill>
                <a:highlight>
                  <a:srgbClr val="FFFFFF"/>
                </a:highlight>
                <a:latin typeface="Comic Sans MS" panose="030F0702030302020204" pitchFamily="66" charset="0"/>
              </a:rPr>
              <a:t>!</a:t>
            </a:r>
          </a:p>
        </p:txBody>
      </p:sp>
      <p:pic>
        <p:nvPicPr>
          <p:cNvPr id="14" name="Picture 13">
            <a:extLst>
              <a:ext uri="{FF2B5EF4-FFF2-40B4-BE49-F238E27FC236}">
                <a16:creationId xmlns:a16="http://schemas.microsoft.com/office/drawing/2014/main" id="{9DC88AFA-6F65-EF7C-C9BF-9D44FC28B1E5}"/>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8214629" y="2453696"/>
            <a:ext cx="2529087" cy="1139769"/>
          </a:xfrm>
          <a:prstGeom prst="rect">
            <a:avLst/>
          </a:prstGeom>
        </p:spPr>
      </p:pic>
      <p:pic>
        <p:nvPicPr>
          <p:cNvPr id="1026" name="Picture 2" descr="Candy Jar PNG, Vector, PSD, and Clipart With Transparent Background for  Free Download | Pngtree">
            <a:extLst>
              <a:ext uri="{FF2B5EF4-FFF2-40B4-BE49-F238E27FC236}">
                <a16:creationId xmlns:a16="http://schemas.microsoft.com/office/drawing/2014/main" id="{5775C37A-0376-7F5C-90E3-763E455392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1723" y="3148063"/>
            <a:ext cx="596077" cy="89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84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40" y="59592"/>
            <a:ext cx="5029355" cy="1507067"/>
          </a:xfrm>
        </p:spPr>
        <p:txBody>
          <a:bodyPr/>
          <a:lstStyle/>
          <a:p>
            <a:r>
              <a:rPr lang="en-US" b="1" dirty="0"/>
              <a:t>¿</a:t>
            </a:r>
            <a:r>
              <a:rPr lang="en-US" b="1" dirty="0" err="1"/>
              <a:t>Qué</a:t>
            </a:r>
            <a:r>
              <a:rPr lang="en-US" b="1" dirty="0"/>
              <a:t> se </a:t>
            </a:r>
            <a:r>
              <a:rPr lang="en-US" b="1" dirty="0" err="1"/>
              <a:t>puede</a:t>
            </a:r>
            <a:r>
              <a:rPr lang="en-US" b="1" dirty="0"/>
              <a:t> </a:t>
            </a:r>
            <a:r>
              <a:rPr lang="en-US" b="1" dirty="0" err="1"/>
              <a:t>hacer</a:t>
            </a:r>
            <a:r>
              <a:rPr lang="en-US" b="1" dirty="0"/>
              <a:t>?</a:t>
            </a:r>
          </a:p>
        </p:txBody>
      </p:sp>
      <p:sp>
        <p:nvSpPr>
          <p:cNvPr id="3" name="Content Placeholder 2"/>
          <p:cNvSpPr>
            <a:spLocks noGrp="1"/>
          </p:cNvSpPr>
          <p:nvPr>
            <p:ph idx="1"/>
          </p:nvPr>
        </p:nvSpPr>
        <p:spPr>
          <a:xfrm>
            <a:off x="184579" y="1489204"/>
            <a:ext cx="6586190" cy="3302979"/>
          </a:xfrm>
        </p:spPr>
        <p:txBody>
          <a:bodyPr>
            <a:normAutofit fontScale="70000" lnSpcReduction="20000"/>
          </a:bodyPr>
          <a:lstStyle/>
          <a:p>
            <a:endParaRPr lang="en-US" sz="3200" b="1" dirty="0"/>
          </a:p>
          <a:p>
            <a:r>
              <a:rPr lang="es-ES" sz="3200" b="1" dirty="0"/>
              <a:t>Permisos más estrictos</a:t>
            </a:r>
            <a:br>
              <a:rPr lang="es-ES" sz="3200" b="1" dirty="0"/>
            </a:br>
            <a:r>
              <a:rPr lang="es-ES" sz="3200" b="1" dirty="0"/>
              <a:t>	- Aplicación rápida y multas severas por parte de las agencias reguladoras</a:t>
            </a:r>
          </a:p>
          <a:p>
            <a:r>
              <a:rPr lang="es-ES" sz="3200" b="1" dirty="0"/>
              <a:t>Clasificar los </a:t>
            </a:r>
            <a:r>
              <a:rPr lang="es-ES" sz="3200" b="1" i="1" dirty="0" err="1"/>
              <a:t>nurdles</a:t>
            </a:r>
            <a:r>
              <a:rPr lang="es-ES" sz="3200" b="1" dirty="0"/>
              <a:t> como material peligroso o, al menos, como residuo de categoría #2</a:t>
            </a:r>
          </a:p>
          <a:p>
            <a:r>
              <a:rPr lang="es-ES" sz="3200" b="1" dirty="0"/>
              <a:t>Reducir el uso de plásticos</a:t>
            </a:r>
          </a:p>
          <a:p>
            <a:r>
              <a:rPr lang="es-ES" sz="3200" b="1" dirty="0"/>
              <a:t>Promover una economía circular</a:t>
            </a:r>
            <a:endParaRPr lang="en-US" sz="3200" b="1" dirty="0"/>
          </a:p>
        </p:txBody>
      </p:sp>
      <p:pic>
        <p:nvPicPr>
          <p:cNvPr id="7" name="Picture 6">
            <a:extLst>
              <a:ext uri="{FF2B5EF4-FFF2-40B4-BE49-F238E27FC236}">
                <a16:creationId xmlns:a16="http://schemas.microsoft.com/office/drawing/2014/main" id="{0AD845FB-20E1-4D24-A851-AEAC80E9C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173" y="1489204"/>
            <a:ext cx="4965074" cy="3723806"/>
          </a:xfrm>
          <a:prstGeom prst="rect">
            <a:avLst/>
          </a:prstGeom>
        </p:spPr>
      </p:pic>
    </p:spTree>
    <p:extLst>
      <p:ext uri="{BB962C8B-B14F-4D97-AF65-F5344CB8AC3E}">
        <p14:creationId xmlns:p14="http://schemas.microsoft.com/office/powerpoint/2010/main" val="23363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A77755-2EE4-F4B6-889F-C60B70E8C98C}"/>
              </a:ext>
            </a:extLst>
          </p:cNvPr>
          <p:cNvPicPr>
            <a:picLocks noChangeAspect="1"/>
          </p:cNvPicPr>
          <p:nvPr/>
        </p:nvPicPr>
        <p:blipFill>
          <a:blip r:embed="rId3"/>
          <a:stretch>
            <a:fillRect/>
          </a:stretch>
        </p:blipFill>
        <p:spPr>
          <a:xfrm>
            <a:off x="5638664" y="2226143"/>
            <a:ext cx="6014680" cy="3980981"/>
          </a:xfrm>
          <a:prstGeom prst="rect">
            <a:avLst/>
          </a:prstGeom>
        </p:spPr>
      </p:pic>
      <p:sp>
        <p:nvSpPr>
          <p:cNvPr id="4" name="TextBox 3"/>
          <p:cNvSpPr txBox="1"/>
          <p:nvPr/>
        </p:nvSpPr>
        <p:spPr>
          <a:xfrm>
            <a:off x="6980725" y="57954"/>
            <a:ext cx="3954929" cy="523220"/>
          </a:xfrm>
          <a:prstGeom prst="rect">
            <a:avLst/>
          </a:prstGeom>
          <a:noFill/>
        </p:spPr>
        <p:txBody>
          <a:bodyPr wrap="none" rtlCol="0">
            <a:spAutoFit/>
          </a:bodyPr>
          <a:lstStyle/>
          <a:p>
            <a:r>
              <a:rPr lang="en-US" sz="2800" b="1" dirty="0">
                <a:solidFill>
                  <a:schemeClr val="tx1">
                    <a:lumMod val="95000"/>
                  </a:schemeClr>
                </a:solidFill>
              </a:rPr>
              <a:t>www.NurdlePatrol.org</a:t>
            </a:r>
          </a:p>
        </p:txBody>
      </p:sp>
      <p:sp>
        <p:nvSpPr>
          <p:cNvPr id="5" name="TextBox 4"/>
          <p:cNvSpPr txBox="1"/>
          <p:nvPr/>
        </p:nvSpPr>
        <p:spPr>
          <a:xfrm>
            <a:off x="2065905" y="57954"/>
            <a:ext cx="1957587" cy="523220"/>
          </a:xfrm>
          <a:prstGeom prst="rect">
            <a:avLst/>
          </a:prstGeom>
          <a:noFill/>
        </p:spPr>
        <p:txBody>
          <a:bodyPr wrap="none" rtlCol="0">
            <a:spAutoFit/>
          </a:bodyPr>
          <a:lstStyle/>
          <a:p>
            <a:r>
              <a:rPr lang="en-US" sz="2800" b="1" dirty="0">
                <a:solidFill>
                  <a:schemeClr val="tx1">
                    <a:lumMod val="95000"/>
                  </a:schemeClr>
                </a:solidFill>
              </a:rPr>
              <a:t>Facebook</a:t>
            </a:r>
          </a:p>
        </p:txBody>
      </p:sp>
      <p:pic>
        <p:nvPicPr>
          <p:cNvPr id="9" name="Picture 8"/>
          <p:cNvPicPr>
            <a:picLocks noChangeAspect="1"/>
          </p:cNvPicPr>
          <p:nvPr/>
        </p:nvPicPr>
        <p:blipFill rotWithShape="1">
          <a:blip r:embed="rId4"/>
          <a:srcRect l="36022" t="14950" r="28864" b="9899"/>
          <a:stretch/>
        </p:blipFill>
        <p:spPr>
          <a:xfrm>
            <a:off x="483367" y="649224"/>
            <a:ext cx="4616642" cy="5557900"/>
          </a:xfrm>
          <a:prstGeom prst="rect">
            <a:avLst/>
          </a:prstGeom>
        </p:spPr>
      </p:pic>
      <p:pic>
        <p:nvPicPr>
          <p:cNvPr id="7" name="Picture 6">
            <a:extLst>
              <a:ext uri="{FF2B5EF4-FFF2-40B4-BE49-F238E27FC236}">
                <a16:creationId xmlns:a16="http://schemas.microsoft.com/office/drawing/2014/main" id="{9B6CAFA6-BCFA-20D7-E595-B166CB235E4C}"/>
              </a:ext>
            </a:extLst>
          </p:cNvPr>
          <p:cNvPicPr>
            <a:picLocks noChangeAspect="1"/>
          </p:cNvPicPr>
          <p:nvPr/>
        </p:nvPicPr>
        <p:blipFill rotWithShape="1">
          <a:blip r:embed="rId5"/>
          <a:srcRect l="16162" t="13511" r="16391" b="5146"/>
          <a:stretch/>
        </p:blipFill>
        <p:spPr>
          <a:xfrm>
            <a:off x="5638869" y="649224"/>
            <a:ext cx="6016510" cy="3037424"/>
          </a:xfrm>
          <a:prstGeom prst="rect">
            <a:avLst/>
          </a:prstGeom>
        </p:spPr>
      </p:pic>
    </p:spTree>
    <p:extLst>
      <p:ext uri="{BB962C8B-B14F-4D97-AF65-F5344CB8AC3E}">
        <p14:creationId xmlns:p14="http://schemas.microsoft.com/office/powerpoint/2010/main" val="347348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71" y="0"/>
            <a:ext cx="11313458" cy="1507067"/>
          </a:xfrm>
        </p:spPr>
        <p:txBody>
          <a:bodyPr>
            <a:normAutofit/>
          </a:bodyPr>
          <a:lstStyle/>
          <a:p>
            <a:r>
              <a:rPr lang="es-ES" sz="3600" b="1" dirty="0"/>
              <a:t>¿Por qué? Por nuestra próxima generación</a:t>
            </a:r>
            <a:endParaRPr lang="en-US" sz="36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23637" y="1422405"/>
            <a:ext cx="5744726" cy="4307657"/>
          </a:xfrm>
        </p:spPr>
      </p:pic>
    </p:spTree>
    <p:extLst>
      <p:ext uri="{BB962C8B-B14F-4D97-AF65-F5344CB8AC3E}">
        <p14:creationId xmlns:p14="http://schemas.microsoft.com/office/powerpoint/2010/main" val="228554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13B6BA-5257-403B-9080-EBA37BDFF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795" y="60997"/>
            <a:ext cx="9430409" cy="6736006"/>
          </a:xfrm>
          <a:prstGeom prst="rect">
            <a:avLst/>
          </a:prstGeom>
        </p:spPr>
      </p:pic>
    </p:spTree>
    <p:extLst>
      <p:ext uri="{BB962C8B-B14F-4D97-AF65-F5344CB8AC3E}">
        <p14:creationId xmlns:p14="http://schemas.microsoft.com/office/powerpoint/2010/main" val="1935001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628" y="622173"/>
            <a:ext cx="6828739" cy="1507067"/>
          </a:xfrm>
        </p:spPr>
        <p:txBody>
          <a:bodyPr>
            <a:noAutofit/>
          </a:bodyPr>
          <a:lstStyle/>
          <a:p>
            <a:r>
              <a:rPr lang="en-US" sz="7200" b="1" dirty="0"/>
              <a:t>¡Gracias a </a:t>
            </a:r>
            <a:r>
              <a:rPr lang="en-US" sz="7200" b="1" dirty="0" err="1"/>
              <a:t>ti</a:t>
            </a:r>
            <a:r>
              <a:rPr lang="en-US" sz="7200" b="1" dirty="0"/>
              <a:t>!</a:t>
            </a:r>
          </a:p>
        </p:txBody>
      </p:sp>
      <p:pic>
        <p:nvPicPr>
          <p:cNvPr id="5" name="Picture 4">
            <a:extLst>
              <a:ext uri="{FF2B5EF4-FFF2-40B4-BE49-F238E27FC236}">
                <a16:creationId xmlns:a16="http://schemas.microsoft.com/office/drawing/2014/main" id="{30DCEC8F-67D2-4C0D-95D4-781D9F138962}"/>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41125" y="4563977"/>
            <a:ext cx="3709747" cy="1671850"/>
          </a:xfrm>
          <a:prstGeom prst="rect">
            <a:avLst/>
          </a:prstGeom>
        </p:spPr>
      </p:pic>
      <p:sp>
        <p:nvSpPr>
          <p:cNvPr id="4" name="TextBox 3">
            <a:extLst>
              <a:ext uri="{FF2B5EF4-FFF2-40B4-BE49-F238E27FC236}">
                <a16:creationId xmlns:a16="http://schemas.microsoft.com/office/drawing/2014/main" id="{BE7C79AE-138E-55A7-2D57-5FFBDB39B105}"/>
              </a:ext>
            </a:extLst>
          </p:cNvPr>
          <p:cNvSpPr txBox="1"/>
          <p:nvPr/>
        </p:nvSpPr>
        <p:spPr>
          <a:xfrm>
            <a:off x="746615" y="3013501"/>
            <a:ext cx="10698763" cy="830997"/>
          </a:xfrm>
          <a:prstGeom prst="rect">
            <a:avLst/>
          </a:prstGeom>
          <a:noFill/>
        </p:spPr>
        <p:txBody>
          <a:bodyPr wrap="none" rtlCol="0">
            <a:spAutoFit/>
          </a:bodyPr>
          <a:lstStyle/>
          <a:p>
            <a:r>
              <a:rPr lang="es-ES" sz="4800" b="1" dirty="0"/>
              <a:t>¡A todos los científicos ciudadanos!</a:t>
            </a:r>
            <a:endParaRPr lang="en-US" sz="4800" b="1" dirty="0"/>
          </a:p>
        </p:txBody>
      </p:sp>
    </p:spTree>
    <p:extLst>
      <p:ext uri="{BB962C8B-B14F-4D97-AF65-F5344CB8AC3E}">
        <p14:creationId xmlns:p14="http://schemas.microsoft.com/office/powerpoint/2010/main" val="159267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CEA7048-D9EE-D794-7932-CC131E45B54D}"/>
              </a:ext>
            </a:extLst>
          </p:cNvPr>
          <p:cNvSpPr txBox="1">
            <a:spLocks/>
          </p:cNvSpPr>
          <p:nvPr/>
        </p:nvSpPr>
        <p:spPr>
          <a:xfrm>
            <a:off x="917788" y="1172673"/>
            <a:ext cx="5738141" cy="1332573"/>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s-ES" sz="3200" b="1" i="1" dirty="0" err="1"/>
              <a:t>Nurdle</a:t>
            </a:r>
            <a:r>
              <a:rPr lang="es-ES" sz="3200" b="1" dirty="0"/>
              <a:t> – plástico en bruto</a:t>
            </a:r>
          </a:p>
          <a:p>
            <a:r>
              <a:rPr lang="es-ES" sz="3200" b="1" dirty="0"/>
              <a:t>Base de todos los plásticos</a:t>
            </a:r>
            <a:endParaRPr lang="en-US" sz="3200" b="1" dirty="0"/>
          </a:p>
        </p:txBody>
      </p:sp>
      <p:pic>
        <p:nvPicPr>
          <p:cNvPr id="3" name="Picture 2">
            <a:extLst>
              <a:ext uri="{FF2B5EF4-FFF2-40B4-BE49-F238E27FC236}">
                <a16:creationId xmlns:a16="http://schemas.microsoft.com/office/drawing/2014/main" id="{89E71E86-DB07-432C-4D0D-660AE499B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795" y="3492080"/>
            <a:ext cx="4249066" cy="3186800"/>
          </a:xfrm>
          <a:prstGeom prst="rect">
            <a:avLst/>
          </a:prstGeom>
        </p:spPr>
      </p:pic>
      <p:pic>
        <p:nvPicPr>
          <p:cNvPr id="4" name="Picture 2" descr="Plastic resin codes">
            <a:extLst>
              <a:ext uri="{FF2B5EF4-FFF2-40B4-BE49-F238E27FC236}">
                <a16:creationId xmlns:a16="http://schemas.microsoft.com/office/drawing/2014/main" id="{D27362AC-B656-862B-A10F-53F4CCF25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9" y="2902339"/>
            <a:ext cx="685800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plastic products">
            <a:extLst>
              <a:ext uri="{FF2B5EF4-FFF2-40B4-BE49-F238E27FC236}">
                <a16:creationId xmlns:a16="http://schemas.microsoft.com/office/drawing/2014/main" id="{E4DD35B5-6171-307B-7ECA-2B9B673C64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447" y="383040"/>
            <a:ext cx="4367762" cy="29118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9CA6711-F244-3C4B-6D53-05904BF6BCA3}"/>
              </a:ext>
            </a:extLst>
          </p:cNvPr>
          <p:cNvSpPr txBox="1">
            <a:spLocks/>
          </p:cNvSpPr>
          <p:nvPr/>
        </p:nvSpPr>
        <p:spPr>
          <a:xfrm>
            <a:off x="586447" y="320540"/>
            <a:ext cx="5195788" cy="733345"/>
          </a:xfrm>
          <a:prstGeom prst="rect">
            <a:avLst/>
          </a:prstGeom>
        </p:spPr>
        <p:txBody>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a:t>
            </a:r>
            <a:r>
              <a:rPr lang="en-US" b="1" dirty="0" err="1"/>
              <a:t>Qué</a:t>
            </a:r>
            <a:r>
              <a:rPr lang="en-US" b="1" dirty="0"/>
              <a:t> es un </a:t>
            </a:r>
            <a:r>
              <a:rPr lang="en-US" b="1" i="1" dirty="0"/>
              <a:t>nurdle</a:t>
            </a:r>
            <a:r>
              <a:rPr lang="en-US" b="1" dirty="0"/>
              <a:t>?</a:t>
            </a:r>
          </a:p>
        </p:txBody>
      </p:sp>
    </p:spTree>
    <p:extLst>
      <p:ext uri="{BB962C8B-B14F-4D97-AF65-F5344CB8AC3E}">
        <p14:creationId xmlns:p14="http://schemas.microsoft.com/office/powerpoint/2010/main" val="2449916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reat spill of the plastics industry: mountains of nurdles on the beach  - 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44" y="759417"/>
            <a:ext cx="4142517" cy="5108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58694" y="5482693"/>
            <a:ext cx="1095172" cy="276999"/>
          </a:xfrm>
          <a:prstGeom prst="rect">
            <a:avLst/>
          </a:prstGeom>
          <a:noFill/>
        </p:spPr>
        <p:txBody>
          <a:bodyPr wrap="none" rtlCol="0">
            <a:spAutoFit/>
          </a:bodyPr>
          <a:lstStyle/>
          <a:p>
            <a:r>
              <a:rPr lang="en-US" sz="1200" dirty="0">
                <a:solidFill>
                  <a:schemeClr val="bg1"/>
                </a:solidFill>
              </a:rPr>
              <a:t>Credit: </a:t>
            </a:r>
            <a:r>
              <a:rPr lang="en-US" sz="1200" dirty="0" err="1">
                <a:solidFill>
                  <a:schemeClr val="bg1"/>
                </a:solidFill>
              </a:rPr>
              <a:t>Fidra</a:t>
            </a:r>
            <a:endParaRPr lang="en-US" sz="1200" dirty="0">
              <a:solidFill>
                <a:schemeClr val="bg1"/>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0167"/>
          <a:stretch/>
        </p:blipFill>
        <p:spPr>
          <a:xfrm>
            <a:off x="6419050" y="4049917"/>
            <a:ext cx="4709198" cy="229623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20792"/>
          <a:stretch/>
        </p:blipFill>
        <p:spPr>
          <a:xfrm>
            <a:off x="6425675" y="1023689"/>
            <a:ext cx="4709198" cy="4459004"/>
          </a:xfrm>
          <a:prstGeom prst="rect">
            <a:avLst/>
          </a:prstGeom>
        </p:spPr>
      </p:pic>
      <p:sp>
        <p:nvSpPr>
          <p:cNvPr id="6" name="Title 1"/>
          <p:cNvSpPr>
            <a:spLocks noGrp="1"/>
          </p:cNvSpPr>
          <p:nvPr>
            <p:ph type="title"/>
          </p:nvPr>
        </p:nvSpPr>
        <p:spPr>
          <a:xfrm>
            <a:off x="197676" y="-98337"/>
            <a:ext cx="7060365" cy="1507067"/>
          </a:xfrm>
        </p:spPr>
        <p:txBody>
          <a:bodyPr/>
          <a:lstStyle/>
          <a:p>
            <a:r>
              <a:rPr lang="es-ES" b="1" i="1" dirty="0" err="1"/>
              <a:t>Nurdles</a:t>
            </a:r>
            <a:r>
              <a:rPr lang="es-ES" b="1" dirty="0"/>
              <a:t> en el medio ambiente</a:t>
            </a:r>
            <a:endParaRPr lang="en-US" b="1" dirty="0"/>
          </a:p>
        </p:txBody>
      </p:sp>
    </p:spTree>
    <p:extLst>
      <p:ext uri="{BB962C8B-B14F-4D97-AF65-F5344CB8AC3E}">
        <p14:creationId xmlns:p14="http://schemas.microsoft.com/office/powerpoint/2010/main" val="827638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64" y="-193508"/>
            <a:ext cx="7268983" cy="1507067"/>
          </a:xfrm>
        </p:spPr>
        <p:txBody>
          <a:bodyPr>
            <a:normAutofit/>
          </a:bodyPr>
          <a:lstStyle/>
          <a:p>
            <a:r>
              <a:rPr lang="en-US" sz="4000" b="1" dirty="0" err="1"/>
              <a:t>Impactos</a:t>
            </a:r>
            <a:r>
              <a:rPr lang="en-US" sz="4000" b="1" dirty="0"/>
              <a:t> </a:t>
            </a:r>
            <a:r>
              <a:rPr lang="en-US" sz="4000" b="1" dirty="0" err="1"/>
              <a:t>en</a:t>
            </a:r>
            <a:r>
              <a:rPr lang="en-US" sz="4000" b="1" dirty="0"/>
              <a:t> </a:t>
            </a:r>
            <a:r>
              <a:rPr lang="en-US" sz="4000" b="1" dirty="0" err="1"/>
              <a:t>los</a:t>
            </a:r>
            <a:r>
              <a:rPr lang="en-US" sz="4000" b="1" dirty="0"/>
              <a:t> </a:t>
            </a:r>
            <a:r>
              <a:rPr lang="en-US" sz="4000" b="1" dirty="0" err="1"/>
              <a:t>animales</a:t>
            </a:r>
            <a:endParaRPr lang="en-US" sz="4000" b="1" dirty="0"/>
          </a:p>
        </p:txBody>
      </p:sp>
      <p:sp>
        <p:nvSpPr>
          <p:cNvPr id="3" name="Content Placeholder 2"/>
          <p:cNvSpPr>
            <a:spLocks noGrp="1"/>
          </p:cNvSpPr>
          <p:nvPr>
            <p:ph idx="1"/>
          </p:nvPr>
        </p:nvSpPr>
        <p:spPr>
          <a:xfrm>
            <a:off x="341937" y="741104"/>
            <a:ext cx="4212550" cy="2168839"/>
          </a:xfrm>
        </p:spPr>
        <p:txBody>
          <a:bodyPr>
            <a:normAutofit/>
          </a:bodyPr>
          <a:lstStyle/>
          <a:p>
            <a:r>
              <a:rPr lang="en-US" sz="3200" b="1" dirty="0" err="1"/>
              <a:t>Ingestión</a:t>
            </a:r>
            <a:endParaRPr lang="en-US" sz="3200" b="1" dirty="0"/>
          </a:p>
          <a:p>
            <a:r>
              <a:rPr lang="en-US" sz="3200" b="1" dirty="0"/>
              <a:t>Adsorber </a:t>
            </a:r>
            <a:r>
              <a:rPr lang="en-US" sz="3200" b="1" dirty="0" err="1"/>
              <a:t>químicos</a:t>
            </a:r>
            <a:endParaRPr lang="en-US" sz="3200" b="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939" t="30710" r="26965" b="38615"/>
          <a:stretch/>
        </p:blipFill>
        <p:spPr>
          <a:xfrm>
            <a:off x="203141" y="3197639"/>
            <a:ext cx="4212550" cy="247906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654" t="12966" r="8967" b="9541"/>
          <a:stretch/>
        </p:blipFill>
        <p:spPr>
          <a:xfrm rot="5400000">
            <a:off x="4074051" y="2112948"/>
            <a:ext cx="4971957" cy="373445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289" t="5967" r="3799" b="8835"/>
          <a:stretch/>
        </p:blipFill>
        <p:spPr>
          <a:xfrm rot="5400000">
            <a:off x="7695967" y="2173264"/>
            <a:ext cx="4971960" cy="3613824"/>
          </a:xfrm>
          <a:prstGeom prst="rect">
            <a:avLst/>
          </a:prstGeom>
        </p:spPr>
      </p:pic>
      <p:sp>
        <p:nvSpPr>
          <p:cNvPr id="7" name="TextBox 6"/>
          <p:cNvSpPr txBox="1"/>
          <p:nvPr/>
        </p:nvSpPr>
        <p:spPr>
          <a:xfrm>
            <a:off x="5047167" y="1032532"/>
            <a:ext cx="6760184" cy="461665"/>
          </a:xfrm>
          <a:prstGeom prst="rect">
            <a:avLst/>
          </a:prstGeom>
          <a:noFill/>
        </p:spPr>
        <p:txBody>
          <a:bodyPr wrap="none" rtlCol="0">
            <a:spAutoFit/>
          </a:bodyPr>
          <a:lstStyle/>
          <a:p>
            <a:r>
              <a:rPr lang="en-US" sz="2400" b="1" dirty="0"/>
              <a:t>1992 EPA Informe </a:t>
            </a:r>
            <a:r>
              <a:rPr lang="en-US" sz="2400" b="1" dirty="0" err="1"/>
              <a:t>sobre</a:t>
            </a:r>
            <a:r>
              <a:rPr lang="en-US" sz="2400" b="1" dirty="0"/>
              <a:t> </a:t>
            </a:r>
            <a:r>
              <a:rPr lang="en-US" sz="2400" b="1" dirty="0" err="1"/>
              <a:t>gránulos</a:t>
            </a:r>
            <a:r>
              <a:rPr lang="en-US" sz="2400" b="1" dirty="0"/>
              <a:t> de </a:t>
            </a:r>
            <a:r>
              <a:rPr lang="en-US" sz="2400" b="1" dirty="0" err="1"/>
              <a:t>plástico</a:t>
            </a:r>
            <a:endParaRPr lang="en-US" sz="2400" b="1" dirty="0"/>
          </a:p>
        </p:txBody>
      </p:sp>
      <p:sp>
        <p:nvSpPr>
          <p:cNvPr id="8" name="TextBox 7"/>
          <p:cNvSpPr txBox="1"/>
          <p:nvPr/>
        </p:nvSpPr>
        <p:spPr>
          <a:xfrm>
            <a:off x="321098" y="5283947"/>
            <a:ext cx="2600392" cy="276999"/>
          </a:xfrm>
          <a:prstGeom prst="rect">
            <a:avLst/>
          </a:prstGeom>
          <a:noFill/>
        </p:spPr>
        <p:txBody>
          <a:bodyPr wrap="none" rtlCol="0">
            <a:spAutoFit/>
          </a:bodyPr>
          <a:lstStyle/>
          <a:p>
            <a:r>
              <a:rPr lang="en-US" sz="1200" dirty="0"/>
              <a:t>ARK turtle x-ray, September 2018</a:t>
            </a:r>
          </a:p>
        </p:txBody>
      </p:sp>
      <p:sp>
        <p:nvSpPr>
          <p:cNvPr id="9" name="Oval 8"/>
          <p:cNvSpPr/>
          <p:nvPr/>
        </p:nvSpPr>
        <p:spPr>
          <a:xfrm>
            <a:off x="1200189" y="3666413"/>
            <a:ext cx="842211" cy="8610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icroplastics are not just in us, they are also in wildlife">
            <a:extLst>
              <a:ext uri="{FF2B5EF4-FFF2-40B4-BE49-F238E27FC236}">
                <a16:creationId xmlns:a16="http://schemas.microsoft.com/office/drawing/2014/main" id="{BB89FEED-3CBE-9CBB-5CA9-ABA3A26DDE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2246" y="5107050"/>
            <a:ext cx="2378656" cy="158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D691-B834-B7FE-3670-7952D0D659A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FC2EE3-EB52-7F05-6D3F-D93418406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795" y="60997"/>
            <a:ext cx="9430409" cy="6736006"/>
          </a:xfrm>
          <a:prstGeom prst="rect">
            <a:avLst/>
          </a:prstGeom>
        </p:spPr>
      </p:pic>
    </p:spTree>
    <p:extLst>
      <p:ext uri="{BB962C8B-B14F-4D97-AF65-F5344CB8AC3E}">
        <p14:creationId xmlns:p14="http://schemas.microsoft.com/office/powerpoint/2010/main" val="3628454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1776B-019F-9A10-3BA1-E7596C116E3F}"/>
              </a:ext>
            </a:extLst>
          </p:cNvPr>
          <p:cNvPicPr>
            <a:picLocks noChangeAspect="1"/>
          </p:cNvPicPr>
          <p:nvPr/>
        </p:nvPicPr>
        <p:blipFill>
          <a:blip r:embed="rId3"/>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4FF561F5-0C8F-4821-8597-626FBCA255C4}"/>
              </a:ext>
            </a:extLst>
          </p:cNvPr>
          <p:cNvPicPr>
            <a:picLocks noChangeAspect="1"/>
          </p:cNvPicPr>
          <p:nvPr/>
        </p:nvPicPr>
        <p:blipFill rotWithShape="1">
          <a:blip r:embed="rId4"/>
          <a:srcRect l="91346" t="23846" r="1635" b="38889"/>
          <a:stretch/>
        </p:blipFill>
        <p:spPr>
          <a:xfrm>
            <a:off x="331206" y="4021209"/>
            <a:ext cx="1801186" cy="2689438"/>
          </a:xfrm>
          <a:prstGeom prst="rect">
            <a:avLst/>
          </a:prstGeom>
        </p:spPr>
      </p:pic>
      <p:pic>
        <p:nvPicPr>
          <p:cNvPr id="4" name="Picture 3">
            <a:extLst>
              <a:ext uri="{FF2B5EF4-FFF2-40B4-BE49-F238E27FC236}">
                <a16:creationId xmlns:a16="http://schemas.microsoft.com/office/drawing/2014/main" id="{E933201B-18B9-4E6F-B549-9E4188DE635C}"/>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132733" y="3197851"/>
            <a:ext cx="2728061" cy="1229439"/>
          </a:xfrm>
          <a:prstGeom prst="rect">
            <a:avLst/>
          </a:prstGeom>
        </p:spPr>
      </p:pic>
    </p:spTree>
    <p:extLst>
      <p:ext uri="{BB962C8B-B14F-4D97-AF65-F5344CB8AC3E}">
        <p14:creationId xmlns:p14="http://schemas.microsoft.com/office/powerpoint/2010/main" val="254620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6C063-CD8B-E422-822C-B650E13C0A82}"/>
              </a:ext>
            </a:extLst>
          </p:cNvPr>
          <p:cNvPicPr>
            <a:picLocks noChangeAspect="1"/>
          </p:cNvPicPr>
          <p:nvPr/>
        </p:nvPicPr>
        <p:blipFill>
          <a:blip r:embed="rId3"/>
          <a:stretch>
            <a:fillRect/>
          </a:stretch>
        </p:blipFill>
        <p:spPr>
          <a:xfrm>
            <a:off x="-1" y="0"/>
            <a:ext cx="12186437" cy="6858000"/>
          </a:xfrm>
          <a:prstGeom prst="rect">
            <a:avLst/>
          </a:prstGeom>
        </p:spPr>
      </p:pic>
      <p:pic>
        <p:nvPicPr>
          <p:cNvPr id="3" name="Picture 2">
            <a:extLst>
              <a:ext uri="{FF2B5EF4-FFF2-40B4-BE49-F238E27FC236}">
                <a16:creationId xmlns:a16="http://schemas.microsoft.com/office/drawing/2014/main" id="{4FF561F5-0C8F-4821-8597-626FBCA255C4}"/>
              </a:ext>
            </a:extLst>
          </p:cNvPr>
          <p:cNvPicPr>
            <a:picLocks noChangeAspect="1"/>
          </p:cNvPicPr>
          <p:nvPr/>
        </p:nvPicPr>
        <p:blipFill rotWithShape="1">
          <a:blip r:embed="rId4"/>
          <a:srcRect l="91346" t="23846" r="1635" b="38889"/>
          <a:stretch/>
        </p:blipFill>
        <p:spPr>
          <a:xfrm>
            <a:off x="357158" y="1706495"/>
            <a:ext cx="1801186" cy="2689438"/>
          </a:xfrm>
          <a:prstGeom prst="rect">
            <a:avLst/>
          </a:prstGeom>
        </p:spPr>
      </p:pic>
    </p:spTree>
    <p:extLst>
      <p:ext uri="{BB962C8B-B14F-4D97-AF65-F5344CB8AC3E}">
        <p14:creationId xmlns:p14="http://schemas.microsoft.com/office/powerpoint/2010/main" val="54448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2193B-EC1A-3220-7B5A-EFE47A2223A1}"/>
              </a:ext>
            </a:extLst>
          </p:cNvPr>
          <p:cNvPicPr>
            <a:picLocks noChangeAspect="1"/>
          </p:cNvPicPr>
          <p:nvPr/>
        </p:nvPicPr>
        <p:blipFill>
          <a:blip r:embed="rId3"/>
          <a:srcRect b="9195"/>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A1F9538-4249-477A-9723-804F0EC25F33}"/>
              </a:ext>
            </a:extLst>
          </p:cNvPr>
          <p:cNvPicPr>
            <a:picLocks noChangeAspect="1"/>
          </p:cNvPicPr>
          <p:nvPr/>
        </p:nvPicPr>
        <p:blipFill rotWithShape="1">
          <a:blip r:embed="rId4"/>
          <a:srcRect l="91346" t="23846" r="1635" b="38889"/>
          <a:stretch/>
        </p:blipFill>
        <p:spPr>
          <a:xfrm>
            <a:off x="9889293" y="3510365"/>
            <a:ext cx="1931164" cy="2883515"/>
          </a:xfrm>
          <a:prstGeom prst="rect">
            <a:avLst/>
          </a:prstGeom>
        </p:spPr>
      </p:pic>
    </p:spTree>
    <p:extLst>
      <p:ext uri="{BB962C8B-B14F-4D97-AF65-F5344CB8AC3E}">
        <p14:creationId xmlns:p14="http://schemas.microsoft.com/office/powerpoint/2010/main" val="17769897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8f1c1d0-25be-41a8-ad93-f4bcb373b2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17FA9AB8E9E40965164EEED249E56" ma:contentTypeVersion="9" ma:contentTypeDescription="Create a new document." ma:contentTypeScope="" ma:versionID="8587035724fb650b76ecffd8079d8ee7">
  <xsd:schema xmlns:xsd="http://www.w3.org/2001/XMLSchema" xmlns:xs="http://www.w3.org/2001/XMLSchema" xmlns:p="http://schemas.microsoft.com/office/2006/metadata/properties" xmlns:ns2="b8f1c1d0-25be-41a8-ad93-f4bcb373b2d4" targetNamespace="http://schemas.microsoft.com/office/2006/metadata/properties" ma:root="true" ma:fieldsID="15a7f4b448670723b35f945861ae6053" ns2:_="">
    <xsd:import namespace="b8f1c1d0-25be-41a8-ad93-f4bcb373b2d4"/>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1c1d0-25be-41a8-ad93-f4bcb373b2d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31a9f2b-31ec-4979-96c8-dd65772325e6"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5E4CE-D100-416F-9709-377364D030B4}">
  <ds:schemaRefs>
    <ds:schemaRef ds:uri="http://purl.org/dc/elements/1.1/"/>
    <ds:schemaRef ds:uri="http://purl.org/dc/dcmitype/"/>
    <ds:schemaRef ds:uri="http://schemas.microsoft.com/office/2006/documentManagement/types"/>
    <ds:schemaRef ds:uri="http://purl.org/dc/terms/"/>
    <ds:schemaRef ds:uri="62933a65-648c-4bb2-bcdf-20588b071964"/>
    <ds:schemaRef ds:uri="http://schemas.microsoft.com/office/infopath/2007/PartnerControls"/>
    <ds:schemaRef ds:uri="http://schemas.microsoft.com/office/2006/metadata/properties"/>
    <ds:schemaRef ds:uri="http://schemas.openxmlformats.org/package/2006/metadata/core-properties"/>
    <ds:schemaRef ds:uri="8b7f6bb2-ed0e-4ec1-956f-f32181b7fa47"/>
    <ds:schemaRef ds:uri="http://www.w3.org/XML/1998/namespace"/>
  </ds:schemaRefs>
</ds:datastoreItem>
</file>

<file path=customXml/itemProps2.xml><?xml version="1.0" encoding="utf-8"?>
<ds:datastoreItem xmlns:ds="http://schemas.openxmlformats.org/officeDocument/2006/customXml" ds:itemID="{7BD50E8A-3D0F-41AC-BE23-FBE507D9E3B1}">
  <ds:schemaRefs>
    <ds:schemaRef ds:uri="http://schemas.microsoft.com/sharepoint/v3/contenttype/forms"/>
  </ds:schemaRefs>
</ds:datastoreItem>
</file>

<file path=customXml/itemProps3.xml><?xml version="1.0" encoding="utf-8"?>
<ds:datastoreItem xmlns:ds="http://schemas.openxmlformats.org/officeDocument/2006/customXml" ds:itemID="{3AF2DB5B-2A77-4DF4-9C50-5022F007A4E9}"/>
</file>

<file path=docProps/app.xml><?xml version="1.0" encoding="utf-8"?>
<Properties xmlns="http://schemas.openxmlformats.org/officeDocument/2006/extended-properties" xmlns:vt="http://schemas.openxmlformats.org/officeDocument/2006/docPropsVTypes">
  <Template>Mesh</Template>
  <TotalTime>3108</TotalTime>
  <Words>1959</Words>
  <Application>Microsoft Office PowerPoint</Application>
  <PresentationFormat>Widescreen</PresentationFormat>
  <Paragraphs>85</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Comic Sans MS</vt:lpstr>
      <vt:lpstr>Mesh</vt:lpstr>
      <vt:lpstr>Nurdle Patrol</vt:lpstr>
      <vt:lpstr>PowerPoint Presentation</vt:lpstr>
      <vt:lpstr>PowerPoint Presentation</vt:lpstr>
      <vt:lpstr>Nurdles en el medio ambiente</vt:lpstr>
      <vt:lpstr>Impactos en los animales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Últimas cifras de Nurdle Patrol</vt:lpstr>
      <vt:lpstr>Kits para maestros</vt:lpstr>
      <vt:lpstr>PowerPoint Presentation</vt:lpstr>
      <vt:lpstr>¿Qué se puede hacer?</vt:lpstr>
      <vt:lpstr>PowerPoint Presentation</vt:lpstr>
      <vt:lpstr>¿Por qué? Por nuestra próxima generación</vt:lpstr>
      <vt:lpstr>¡Gracias a 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Pellets on Texas Beaches</dc:title>
  <dc:creator>Tunnell, Jace W</dc:creator>
  <cp:lastModifiedBy>Tunnell, Jace</cp:lastModifiedBy>
  <cp:revision>204</cp:revision>
  <cp:lastPrinted>2019-09-09T14:18:10Z</cp:lastPrinted>
  <dcterms:created xsi:type="dcterms:W3CDTF">2018-11-15T22:56:27Z</dcterms:created>
  <dcterms:modified xsi:type="dcterms:W3CDTF">2025-10-29T19:43:56Z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0x010100CE317FA9AB8E9E40965164EEED249E56</vt:lpwstr>
  </property>
</Properties>
</file>