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theme/themeOverride20.xml" ContentType="application/vnd.openxmlformats-officedocument.themeOverride+xml"/>
  <Override PartName="/ppt/notesSlides/notesSlide21.xml" ContentType="application/vnd.openxmlformats-officedocument.presentationml.notesSlide+xml"/>
  <Override PartName="/ppt/theme/themeOverride21.xml" ContentType="application/vnd.openxmlformats-officedocument.themeOverr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27"/>
  </p:notesMasterIdLst>
  <p:handoutMasterIdLst>
    <p:handoutMasterId r:id="rId28"/>
  </p:handoutMasterIdLst>
  <p:sldIdLst>
    <p:sldId id="346" r:id="rId5"/>
    <p:sldId id="321" r:id="rId6"/>
    <p:sldId id="257" r:id="rId7"/>
    <p:sldId id="327" r:id="rId8"/>
    <p:sldId id="268" r:id="rId9"/>
    <p:sldId id="269" r:id="rId10"/>
    <p:sldId id="317" r:id="rId11"/>
    <p:sldId id="299" r:id="rId12"/>
    <p:sldId id="297" r:id="rId13"/>
    <p:sldId id="298" r:id="rId14"/>
    <p:sldId id="314" r:id="rId15"/>
    <p:sldId id="313" r:id="rId16"/>
    <p:sldId id="315" r:id="rId17"/>
    <p:sldId id="302" r:id="rId18"/>
    <p:sldId id="333" r:id="rId19"/>
    <p:sldId id="334" r:id="rId20"/>
    <p:sldId id="344" r:id="rId21"/>
    <p:sldId id="345" r:id="rId22"/>
    <p:sldId id="316" r:id="rId23"/>
    <p:sldId id="310" r:id="rId24"/>
    <p:sldId id="311" r:id="rId25"/>
    <p:sldId id="312" r:id="rId26"/>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952" autoAdjust="0"/>
  </p:normalViewPr>
  <p:slideViewPr>
    <p:cSldViewPr snapToGrid="0">
      <p:cViewPr varScale="1">
        <p:scale>
          <a:sx n="101" d="100"/>
          <a:sy n="101"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7442669-10ED-46EB-9088-0C46275E54AD}" type="datetimeFigureOut">
              <a:rPr lang="en-US" smtClean="0"/>
              <a:t>7/26/2022</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743EBFA-9FAB-4C7B-BA9C-354AA810E6FF}" type="slidenum">
              <a:rPr lang="en-US" smtClean="0"/>
              <a:t>‹#›</a:t>
            </a:fld>
            <a:endParaRPr lang="en-US"/>
          </a:p>
        </p:txBody>
      </p:sp>
    </p:spTree>
    <p:extLst>
      <p:ext uri="{BB962C8B-B14F-4D97-AF65-F5344CB8AC3E}">
        <p14:creationId xmlns:p14="http://schemas.microsoft.com/office/powerpoint/2010/main" val="2457585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9B0B0B3-52CD-44BC-8E22-78D18ABEF3AB}" type="datetimeFigureOut">
              <a:rPr lang="en-US" smtClean="0"/>
              <a:t>7/26/2022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268AD0E-86E4-4083-9CC7-C9BFC56FDCBC}" type="slidenum">
              <a:rPr lang="en-US" smtClean="0"/>
              <a:t>‹#›</a:t>
            </a:fld>
            <a:endParaRPr lang="en-US"/>
          </a:p>
        </p:txBody>
      </p:sp>
    </p:spTree>
    <p:extLst>
      <p:ext uri="{BB962C8B-B14F-4D97-AF65-F5344CB8AC3E}">
        <p14:creationId xmlns:p14="http://schemas.microsoft.com/office/powerpoint/2010/main" val="55298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8AD0E-86E4-4083-9CC7-C9BFC56FD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4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Acercar el zoom a un área permite ver más detalles.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10</a:t>
            </a:fld>
            <a:endParaRPr lang="en-US"/>
          </a:p>
        </p:txBody>
      </p:sp>
    </p:spTree>
    <p:extLst>
      <p:ext uri="{BB962C8B-B14F-4D97-AF65-F5344CB8AC3E}">
        <p14:creationId xmlns:p14="http://schemas.microsoft.com/office/powerpoint/2010/main" val="885299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es un mapa de Carolina del Sur alrededor de Charleston, que muestra cómo se pueden encontrar gránulos en la cuenca hidrográfica para tratar de identificar la fuente de </a:t>
            </a:r>
            <a:r>
              <a:rPr lang="es-ES" dirty="0" err="1"/>
              <a:t>nurdles</a:t>
            </a:r>
            <a:r>
              <a:rPr lang="es-ES" dirty="0"/>
              <a:t>. Esta información se puede utilizar para trabajar con agencias estatales en una serie de soluciones diferentes, incluidos permisos de aguas pluviales más estrictos para cualquier empresa que manipule </a:t>
            </a:r>
            <a:r>
              <a:rPr lang="es-ES" dirty="0" err="1"/>
              <a:t>nurdles</a:t>
            </a:r>
            <a:r>
              <a:rPr lang="es-ES" dirty="0"/>
              <a:t> de plástico.</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11</a:t>
            </a:fld>
            <a:endParaRPr lang="en-US"/>
          </a:p>
        </p:txBody>
      </p:sp>
    </p:spTree>
    <p:extLst>
      <p:ext uri="{BB962C8B-B14F-4D97-AF65-F5344CB8AC3E}">
        <p14:creationId xmlns:p14="http://schemas.microsoft.com/office/powerpoint/2010/main" val="176538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es la Bahía de Galveston, donde hay la mayor concentración de sitios de fabricación de plástico en los Estados Unidos, y también es el sistema de bahías que tiene la mayor concentración de gránulos de plástico en un período de 10 minutos. La concentración más alta hasta la fecha es de más de 30,000 nurdles en 10 minutos en la Bahía de Galveston. Debido a estos datos, el estado de Texas ahora está trabajando para enmendar todos los permisos de descarga para los fabricantes de plástico y otras compañías que manejan viveros. Estos cambios en los permisos de descarga permitirán a los inspectores estatales las herramientas que necesitan para realizar cambios de cumplimiento de forma inmediata. Actualmente, California es el único estado de los EE. UU. que identifica gránulos de plástico en los permisos de descarga. La mayoría de los permisos dicen que “se permite una pequeña cantidad de sólidos en suspensión”, lo cual es demasiado vago y es la razón por la que tenemos muchos de los problemas de pellets de plástico que tenemos hoy.</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12</a:t>
            </a:fld>
            <a:endParaRPr lang="en-US"/>
          </a:p>
        </p:txBody>
      </p:sp>
    </p:spTree>
    <p:extLst>
      <p:ext uri="{BB962C8B-B14F-4D97-AF65-F5344CB8AC3E}">
        <p14:creationId xmlns:p14="http://schemas.microsoft.com/office/powerpoint/2010/main" val="397104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Cuando esté en el mapa de Nurdle, puede hacer clic en un punto para obtener todos los datos de esa muestra. Este punto en particular está en Veracruz, México y puede ver que hubo 229 nurdles recolectados por 1 persona en un período de 10 minutos.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13</a:t>
            </a:fld>
            <a:endParaRPr lang="en-US"/>
          </a:p>
        </p:txBody>
      </p:sp>
    </p:spTree>
    <p:extLst>
      <p:ext uri="{BB962C8B-B14F-4D97-AF65-F5344CB8AC3E}">
        <p14:creationId xmlns:p14="http://schemas.microsoft.com/office/powerpoint/2010/main" val="864607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principios de Junio de 2021, estas son las estadísticas de Nurdle </a:t>
            </a:r>
            <a:r>
              <a:rPr lang="es-ES" dirty="0" err="1"/>
              <a:t>Patrol</a:t>
            </a:r>
            <a:r>
              <a:rPr lang="es-ES" dirty="0"/>
              <a:t>. Hay más de 6000 voluntarios que han enviado datos de encuestas, con más de 13.100 encuestas realizadas en los EE. UU., México, América Central y del Sur, Canadá y África. Nuestro principal objetivo es realizar cambios en las políticas de EE. UU., Pero cualquier persona del mundo puede agregar datos al sitio. Se han muestreado más de 5.500 sitios y 173 organizaciones asociadas están involucradas en el muestreo.</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14</a:t>
            </a:fld>
            <a:endParaRPr lang="en-US"/>
          </a:p>
        </p:txBody>
      </p:sp>
    </p:spTree>
    <p:extLst>
      <p:ext uri="{BB962C8B-B14F-4D97-AF65-F5344CB8AC3E}">
        <p14:creationId xmlns:p14="http://schemas.microsoft.com/office/powerpoint/2010/main" val="340576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organizaciones que deseen comenzar a recopilar datos pueden recibir un kit de inicio de patrulla de </a:t>
            </a:r>
            <a:r>
              <a:rPr lang="es-ES" dirty="0" err="1"/>
              <a:t>nurdles</a:t>
            </a:r>
            <a:r>
              <a:rPr lang="es-ES" dirty="0"/>
              <a:t> gratuito.</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15</a:t>
            </a:fld>
            <a:endParaRPr lang="en-US"/>
          </a:p>
        </p:txBody>
      </p:sp>
    </p:spTree>
    <p:extLst>
      <p:ext uri="{BB962C8B-B14F-4D97-AF65-F5344CB8AC3E}">
        <p14:creationId xmlns:p14="http://schemas.microsoft.com/office/powerpoint/2010/main" val="1459785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maestros que deseen enseñar a su clase sobre los plásticos que llegan al océano pueden recibir un kit de </a:t>
            </a:r>
            <a:r>
              <a:rPr lang="es-ES" dirty="0" err="1"/>
              <a:t>nurdles</a:t>
            </a:r>
            <a:r>
              <a:rPr lang="es-ES" dirty="0"/>
              <a:t> para maestros gratis.</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16</a:t>
            </a:fld>
            <a:endParaRPr lang="en-US"/>
          </a:p>
        </p:txBody>
      </p:sp>
    </p:spTree>
    <p:extLst>
      <p:ext uri="{BB962C8B-B14F-4D97-AF65-F5344CB8AC3E}">
        <p14:creationId xmlns:p14="http://schemas.microsoft.com/office/powerpoint/2010/main" val="80241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Creamos una aplicación Nurdle </a:t>
            </a:r>
            <a:r>
              <a:rPr lang="es-ES" dirty="0" err="1"/>
              <a:t>Patrol</a:t>
            </a:r>
            <a:r>
              <a:rPr lang="es-ES" dirty="0"/>
              <a:t> para dispositivos IOS y Android. La aplicación permite a los usuarios insertar rápidamente datos de encuestas de </a:t>
            </a:r>
            <a:r>
              <a:rPr lang="es-ES" dirty="0" err="1"/>
              <a:t>nurdles</a:t>
            </a:r>
            <a:r>
              <a:rPr lang="es-ES" dirty="0"/>
              <a:t>.</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17</a:t>
            </a:fld>
            <a:endParaRPr lang="en-US"/>
          </a:p>
        </p:txBody>
      </p:sp>
    </p:spTree>
    <p:extLst>
      <p:ext uri="{BB962C8B-B14F-4D97-AF65-F5344CB8AC3E}">
        <p14:creationId xmlns:p14="http://schemas.microsoft.com/office/powerpoint/2010/main" val="358622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 pueden tomar una serie de medidas para evitar que los gránulos lleguen al medio ambiente, incluidos permisos de aguas pluviales más estrictos a nivel estatal para cualquier empresa que manipule gránulos de plástico. La Operación Barrido Limpio es un programa voluntario que desarrolló el American Chemical Council hace unos 25 años, y hay algunas buenas prácticas de gestión recomendadas (BMP) incluidas en él que los estados pueden hacer obligatorias en los permisos. Algunas de estas BMP incluyen medidas simples por parte de los fabricantes de plásticos, como colocar baldes recolectores o rejillas donde se cargan o descargan los nurdles, para que los pellets nunca lleguen al suelo.</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18</a:t>
            </a:fld>
            <a:endParaRPr lang="en-US"/>
          </a:p>
        </p:txBody>
      </p:sp>
    </p:spTree>
    <p:extLst>
      <p:ext uri="{BB962C8B-B14F-4D97-AF65-F5344CB8AC3E}">
        <p14:creationId xmlns:p14="http://schemas.microsoft.com/office/powerpoint/2010/main" val="4134761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Este es un ejemplo de lenguaje de un permiso de descarga para modificar un lenguaje vago para decir "cero descarga de plástico". Este lenguaje debe insertarse en todos los permisos para fabricantes y manipuladores de plástico en todos los estados de EE. UU. Y México. Este es un gran comienzo para una solución para evitar que los plásticos lleguen al océano, y los datos de Nurdle </a:t>
            </a:r>
            <a:r>
              <a:rPr lang="es-ES" dirty="0" err="1"/>
              <a:t>Patrol</a:t>
            </a:r>
            <a:r>
              <a:rPr lang="es-ES" dirty="0"/>
              <a:t> pueden ser la justificación para realizar estos cambios de políticas y reglas.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19</a:t>
            </a:fld>
            <a:endParaRPr lang="en-US"/>
          </a:p>
        </p:txBody>
      </p:sp>
    </p:spTree>
    <p:extLst>
      <p:ext uri="{BB962C8B-B14F-4D97-AF65-F5344CB8AC3E}">
        <p14:creationId xmlns:p14="http://schemas.microsoft.com/office/powerpoint/2010/main" val="415453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Nurdle </a:t>
            </a:r>
            <a:r>
              <a:rPr lang="es-ES" dirty="0" err="1"/>
              <a:t>Patrol</a:t>
            </a:r>
            <a:r>
              <a:rPr lang="es-ES" dirty="0"/>
              <a:t> es un proyecto de ciencia ciudadana para ayudar a encontrar dónde se encuentran altas concentraciones de gránulos de plástico (nurdles) a lo largo de las playas, ríos y lagos de los Estados Unidos. Los datos ayudan a crear conciencia sobre la contaminación plástica que ingresa a nuestras vías fluviales, crear una base de datos que se utiliza para justificar los cambios de política a nivel estatal para evitar que los gránulos entren en el medio ambiente, y el programa elimina los nudillos de las costas para que los animales no puedan comerlos.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2</a:t>
            </a:fld>
            <a:endParaRPr lang="en-US"/>
          </a:p>
        </p:txBody>
      </p:sp>
    </p:spTree>
    <p:extLst>
      <p:ext uri="{BB962C8B-B14F-4D97-AF65-F5344CB8AC3E}">
        <p14:creationId xmlns:p14="http://schemas.microsoft.com/office/powerpoint/2010/main" val="313938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página de Facebook de Nurdle </a:t>
            </a:r>
            <a:r>
              <a:rPr lang="es-ES" dirty="0" err="1"/>
              <a:t>Patrol</a:t>
            </a:r>
            <a:r>
              <a:rPr lang="es-ES" dirty="0"/>
              <a:t> es un lugar donde los científicos ciudadanos publican lo que están encontrando y dónde, además de compartir cualquier noticia que surja sobre nurdles, incluidas investigaciones, derrames, demandas, etc. NurdlePatrol.org es donde hay noticias, lugar para insertar datos, videos de capacitación y el mapa que muestra todos los datos recopilados hasta la fecha. Estas son herramientas para mantener a la comunidad de Nurdle </a:t>
            </a:r>
            <a:r>
              <a:rPr lang="es-ES" dirty="0" err="1"/>
              <a:t>Patrol</a:t>
            </a:r>
            <a:r>
              <a:rPr lang="es-ES" dirty="0"/>
              <a:t> comprometida e informada sobre las últimas actividades.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20</a:t>
            </a:fld>
            <a:endParaRPr lang="en-US"/>
          </a:p>
        </p:txBody>
      </p:sp>
    </p:spTree>
    <p:extLst>
      <p:ext uri="{BB962C8B-B14F-4D97-AF65-F5344CB8AC3E}">
        <p14:creationId xmlns:p14="http://schemas.microsoft.com/office/powerpoint/2010/main" val="1040899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Al final del día, estamos haciendo este proyecto para la próxima generación. Los </a:t>
            </a:r>
            <a:r>
              <a:rPr lang="es-ES" dirty="0" err="1"/>
              <a:t>nurdles</a:t>
            </a:r>
            <a:r>
              <a:rPr lang="es-ES" dirty="0"/>
              <a:t> se han liberado al medio ambiente durante los últimos 70 años cuando el plástico comenzó a producirse en masa. Ahora tenemos el conocimiento para ver lo que está sucediendo, las herramientas para ver el impacto y la capacidad de hacer cambios para que nuestros hijos y sus hijos no se vean agobiados por esta contaminación.</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21</a:t>
            </a:fld>
            <a:endParaRPr lang="en-US"/>
          </a:p>
        </p:txBody>
      </p:sp>
    </p:spTree>
    <p:extLst>
      <p:ext uri="{BB962C8B-B14F-4D97-AF65-F5344CB8AC3E}">
        <p14:creationId xmlns:p14="http://schemas.microsoft.com/office/powerpoint/2010/main" val="4244657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¡Gracias a todos los científicos ciudadanos y socios que hacen posible Nurdle </a:t>
            </a:r>
            <a:r>
              <a:rPr lang="es-ES" dirty="0" err="1"/>
              <a:t>Patrol</a:t>
            </a:r>
            <a:r>
              <a:rPr lang="es-ES" dirty="0"/>
              <a:t>!</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22</a:t>
            </a:fld>
            <a:endParaRPr lang="en-US"/>
          </a:p>
        </p:txBody>
      </p:sp>
    </p:spTree>
    <p:extLst>
      <p:ext uri="{BB962C8B-B14F-4D97-AF65-F5344CB8AC3E}">
        <p14:creationId xmlns:p14="http://schemas.microsoft.com/office/powerpoint/2010/main" val="21367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nudillos son la materia prima de la que está hecho casi todo el plástico. Es un pequeño gránulo de plástico del tamaño de una lenteja y se considera </a:t>
            </a:r>
            <a:r>
              <a:rPr lang="es-ES" dirty="0" err="1"/>
              <a:t>microplástico</a:t>
            </a:r>
            <a:r>
              <a:rPr lang="es-ES" dirty="0"/>
              <a:t>. La mayoría de los nudillos que se encuentran a lo largo de las costas y riberas de los ríos son de polietileno de baja densidad (LDPE) y polipropileno (PP). Esto se debe a la densidad de los nurdles. Los otros plásticos también se pierden en el medio ambiente, pero se hunden en el agua debido a una mayor densidad.</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3</a:t>
            </a:fld>
            <a:endParaRPr lang="en-US"/>
          </a:p>
        </p:txBody>
      </p:sp>
    </p:spTree>
    <p:extLst>
      <p:ext uri="{BB962C8B-B14F-4D97-AF65-F5344CB8AC3E}">
        <p14:creationId xmlns:p14="http://schemas.microsoft.com/office/powerpoint/2010/main" val="206983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Nurdles pueden ingresar al medio ambiente a través de cada paso de la cadena de suministro, incluso en el sitio de fabricación, especialmente durante la carga y descarga de Nurdles de camiones o vagones. Los vagones y camiones pueden perder gránulos durante el transporte y en la fábrica que eventualmente derrite los gránulos de plástico para hacer un producto final. Una vez que los gránulos caen al suelo, están sujetos a la lluvia que los levanta y los lleva a la vía fluvial más cercana a través de las aguas pluviales. Todo lo que hay en el suelo finalmente termina en un río, luego en una bahía y, finalmente, en el océano. Los eventos de derrames que ocurren con menos frecuencia incluyen derrames de grandes buques portacontenedores con bolsas de pellets que ingresan al océano.</a:t>
            </a:r>
            <a:endParaRPr lang="en-US" dirty="0"/>
          </a:p>
        </p:txBody>
      </p:sp>
      <p:sp>
        <p:nvSpPr>
          <p:cNvPr id="4" name="Slide Number Placeholder 3"/>
          <p:cNvSpPr>
            <a:spLocks noGrp="1"/>
          </p:cNvSpPr>
          <p:nvPr>
            <p:ph type="sldNum" sz="quarter" idx="5"/>
          </p:nvPr>
        </p:nvSpPr>
        <p:spPr/>
        <p:txBody>
          <a:bodyPr/>
          <a:lstStyle/>
          <a:p>
            <a:fld id="{0268AD0E-86E4-4083-9CC7-C9BFC56FDCBC}" type="slidenum">
              <a:rPr lang="en-US" smtClean="0"/>
              <a:t>4</a:t>
            </a:fld>
            <a:endParaRPr lang="en-US"/>
          </a:p>
        </p:txBody>
      </p:sp>
    </p:spTree>
    <p:extLst>
      <p:ext uri="{BB962C8B-B14F-4D97-AF65-F5344CB8AC3E}">
        <p14:creationId xmlns:p14="http://schemas.microsoft.com/office/powerpoint/2010/main" val="2414055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derrames de nurdles han estado ocurriendo durante décadas. En 1992, la Agencia de Protección Ambiental redactó un informe titulado "Pellets de plástico en el medio acuático: fuentes y recomendaciones". El informe enumera más de 80 especies de aves que se sabía que comían nudillos en ese momento. También en el informe hay una lista de análisis del intestino de las tortugas marinas que documentaron el consumo de nudillos y también los peces que se comieron los gránulos. Es probable que el mayor impacto de los nudillos en el medio ambiente sean los peces y la vida silvestre. Una vez que los niños están en el medio ambiente, absorben sustancias químicas nocivas como PCB, DDT y PAH. Estos son dañinos para los animales cuando se consumen y pueden ser mortales si los productos químicos se encuentran en concentraciones suficientemente altas. Los gránulos también pueden bloquear el tracto intestinal de los animales, similar a la imagen del informe de 1992 que muestra alrededor de 12 nudillos en el intestino de las aves. Desde la perspectiva de la salud humana, nos preocupa que el pescado coma pellets y los productos químicos que se filtran de los pellets al tejido muscular que comemos. Ese vínculo aún no se ha establecido debido a la dificultad de esta investigación, pero actualmente se están realizando estudios que podrían darnos esta respuesta en los próximos años.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5</a:t>
            </a:fld>
            <a:endParaRPr lang="en-US"/>
          </a:p>
        </p:txBody>
      </p:sp>
    </p:spTree>
    <p:extLst>
      <p:ext uri="{BB962C8B-B14F-4D97-AF65-F5344CB8AC3E}">
        <p14:creationId xmlns:p14="http://schemas.microsoft.com/office/powerpoint/2010/main" val="381517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proyecto de ciencia ciudadana Nurdle </a:t>
            </a:r>
            <a:r>
              <a:rPr lang="es-ES" dirty="0" err="1"/>
              <a:t>Patrol</a:t>
            </a:r>
            <a:r>
              <a:rPr lang="es-ES" dirty="0"/>
              <a:t> se creó para documentar a los niños que se lavan en las playas y orillas de los ríos en los EE. UU. Y México. La metodología consiste en poner en marcha su reloj durante 10 minutos una vez que encuentre su primer </a:t>
            </a:r>
            <a:r>
              <a:rPr lang="es-ES" dirty="0" err="1"/>
              <a:t>nurdle</a:t>
            </a:r>
            <a:r>
              <a:rPr lang="es-ES" dirty="0"/>
              <a:t>, luego contar cuántos </a:t>
            </a:r>
            <a:r>
              <a:rPr lang="es-ES" dirty="0" err="1"/>
              <a:t>nurdles</a:t>
            </a:r>
            <a:r>
              <a:rPr lang="es-ES" dirty="0"/>
              <a:t> encontró al final de los 10 minutos. Luego, registre sus datos en NurdlePatrol.org. Puede realizar una encuesta como individuo o como grupo, y la base de datos estandariza todos los datos para 1 persona durante un período de 10 minutos para que todos los datos insertados en el sitio web se puedan comparar en todo el país. Para obtener más información sobre la metodología, vea el video de capacitación de 4 minutos.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6</a:t>
            </a:fld>
            <a:endParaRPr lang="en-US"/>
          </a:p>
        </p:txBody>
      </p:sp>
    </p:spTree>
    <p:extLst>
      <p:ext uri="{BB962C8B-B14F-4D97-AF65-F5344CB8AC3E}">
        <p14:creationId xmlns:p14="http://schemas.microsoft.com/office/powerpoint/2010/main" val="165910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metodología Nurdle </a:t>
            </a:r>
            <a:r>
              <a:rPr lang="es-ES" dirty="0" err="1"/>
              <a:t>Patrol</a:t>
            </a:r>
            <a:r>
              <a:rPr lang="es-ES" dirty="0"/>
              <a:t> se publicó en febrero de 2020 en Marine </a:t>
            </a:r>
            <a:r>
              <a:rPr lang="es-ES" dirty="0" err="1"/>
              <a:t>Pollution</a:t>
            </a:r>
            <a:r>
              <a:rPr lang="es-ES" dirty="0"/>
              <a:t> </a:t>
            </a:r>
            <a:r>
              <a:rPr lang="es-ES" dirty="0" err="1"/>
              <a:t>Bulletin</a:t>
            </a:r>
            <a:r>
              <a:rPr lang="es-ES" dirty="0"/>
              <a:t> para ayudar a garantizar que los métodos de recopilación de datos estén justificados. Esto ayuda por dos razones principales: 1) datos que se utilizan para investigación y 2) datos que se utilizan para litigios. Esta publicación es de código abierto, lo que significa que es gratuita, se puede descargar y compartir con cualquier persona.</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7</a:t>
            </a:fld>
            <a:endParaRPr lang="en-US"/>
          </a:p>
        </p:txBody>
      </p:sp>
    </p:spTree>
    <p:extLst>
      <p:ext uri="{BB962C8B-B14F-4D97-AF65-F5344CB8AC3E}">
        <p14:creationId xmlns:p14="http://schemas.microsoft.com/office/powerpoint/2010/main" val="3267991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Se encuentran todos los tipos de nurdles, de planos a redondos, y de blanco a naranja a negro.</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8</a:t>
            </a:fld>
            <a:endParaRPr lang="en-US"/>
          </a:p>
        </p:txBody>
      </p:sp>
    </p:spTree>
    <p:extLst>
      <p:ext uri="{BB962C8B-B14F-4D97-AF65-F5344CB8AC3E}">
        <p14:creationId xmlns:p14="http://schemas.microsoft.com/office/powerpoint/2010/main" val="59402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vez que los datos se agregan a NurdlePatrol.org, se completan automáticamente en el mapa del sitio web, que es similar a Google </a:t>
            </a:r>
            <a:r>
              <a:rPr lang="es-ES" dirty="0" err="1"/>
              <a:t>Earth</a:t>
            </a:r>
            <a:r>
              <a:rPr lang="es-ES" dirty="0"/>
              <a:t> en el sentido de que puede acercar o alejar su comunidad e imprimir un mapa de su área local con datos de Nurdle. Puede imprimir el mapa digitalmente o en papel y usarlo para mostrar el problema en su comunidad. Los puntos de color muestran las concentraciones de gránulos encontrados durante una encuesta de </a:t>
            </a:r>
            <a:r>
              <a:rPr lang="es-ES" dirty="0" err="1"/>
              <a:t>nurdles</a:t>
            </a:r>
            <a:r>
              <a:rPr lang="es-ES" dirty="0"/>
              <a:t>.</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9</a:t>
            </a:fld>
            <a:endParaRPr lang="en-US"/>
          </a:p>
        </p:txBody>
      </p:sp>
    </p:spTree>
    <p:extLst>
      <p:ext uri="{BB962C8B-B14F-4D97-AF65-F5344CB8AC3E}">
        <p14:creationId xmlns:p14="http://schemas.microsoft.com/office/powerpoint/2010/main" val="249955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5534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74A9AFD-0757-46F9-8FDA-59CA232CE503}" type="datetimeFigureOut">
              <a:rPr lang="en-US" smtClean="0"/>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97870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769612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688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83848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3299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640074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240432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287588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47542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44619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A9AFD-0757-46F9-8FDA-59CA232CE503}"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415483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4A9AFD-0757-46F9-8FDA-59CA232CE503}" type="datetimeFigureOut">
              <a:rPr lang="en-US" smtClean="0"/>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4100122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4A9AFD-0757-46F9-8FDA-59CA232CE503}" type="datetimeFigureOut">
              <a:rPr lang="en-US" smtClean="0"/>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16403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A9AFD-0757-46F9-8FDA-59CA232CE503}"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44648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A9AFD-0757-46F9-8FDA-59CA232CE503}"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062644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A9AFD-0757-46F9-8FDA-59CA232CE503}"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91316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74A9AFD-0757-46F9-8FDA-59CA232CE503}" type="datetimeFigureOut">
              <a:rPr lang="en-US" smtClean="0"/>
              <a:t>7/26/2022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A2E0766-AD66-40D5-8FE2-19862823211D}" type="slidenum">
              <a:rPr lang="en-US" smtClean="0"/>
              <a:t>‹#›</a:t>
            </a:fld>
            <a:endParaRPr lang="en-US"/>
          </a:p>
        </p:txBody>
      </p:sp>
    </p:spTree>
    <p:extLst>
      <p:ext uri="{BB962C8B-B14F-4D97-AF65-F5344CB8AC3E}">
        <p14:creationId xmlns:p14="http://schemas.microsoft.com/office/powerpoint/2010/main" val="222672824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1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18.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2.xml"/><Relationship Id="rId5" Type="http://schemas.openxmlformats.org/officeDocument/2006/relationships/image" Target="../media/image1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25.jpe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596" y="484553"/>
            <a:ext cx="11046469" cy="1408137"/>
          </a:xfrm>
        </p:spPr>
        <p:txBody>
          <a:bodyPr>
            <a:noAutofit/>
          </a:bodyPr>
          <a:lstStyle/>
          <a:p>
            <a:r>
              <a:rPr lang="en-US" sz="6000" b="1" dirty="0">
                <a:solidFill>
                  <a:schemeClr val="bg1"/>
                </a:solidFill>
                <a:latin typeface="+mn-lt"/>
              </a:rPr>
              <a:t>Nurdle Patrol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9261" y="5558047"/>
            <a:ext cx="2728061" cy="1229439"/>
          </a:xfrm>
          <a:prstGeom prst="rect">
            <a:avLst/>
          </a:prstGeom>
        </p:spPr>
      </p:pic>
      <p:sp>
        <p:nvSpPr>
          <p:cNvPr id="5" name="Subtitle 2">
            <a:extLst>
              <a:ext uri="{FF2B5EF4-FFF2-40B4-BE49-F238E27FC236}">
                <a16:creationId xmlns:a16="http://schemas.microsoft.com/office/drawing/2014/main" id="{D18A4D73-9709-C18B-2183-28BCE873C1EB}"/>
              </a:ext>
            </a:extLst>
          </p:cNvPr>
          <p:cNvSpPr txBox="1">
            <a:spLocks/>
          </p:cNvSpPr>
          <p:nvPr/>
        </p:nvSpPr>
        <p:spPr>
          <a:xfrm>
            <a:off x="684212" y="3429000"/>
            <a:ext cx="7643819" cy="1947333"/>
          </a:xfrm>
          <a:prstGeom prst="rect">
            <a:avLst/>
          </a:prstGeom>
        </p:spPr>
        <p:txBody>
          <a:bodyPr vert="horz" lIns="91440" tIns="45720" rIns="91440" bIns="45720" rtlCol="0" anchor="t">
            <a:normAutofit fontScale="850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100" kern="1200" cap="none">
                <a:solidFill>
                  <a:schemeClr val="bg2">
                    <a:lumMod val="75000"/>
                  </a:schemeClr>
                </a:solidFill>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3200" b="1" dirty="0" err="1"/>
              <a:t>Nombre</a:t>
            </a:r>
            <a:endParaRPr lang="en-US" sz="3200" b="1" dirty="0"/>
          </a:p>
          <a:p>
            <a:r>
              <a:rPr lang="en-US" sz="3200" dirty="0" err="1"/>
              <a:t>Organización</a:t>
            </a:r>
            <a:endParaRPr lang="en-US" sz="3200" dirty="0"/>
          </a:p>
          <a:p>
            <a:endParaRPr lang="en-US" sz="3200" b="1" dirty="0"/>
          </a:p>
          <a:p>
            <a:r>
              <a:rPr lang="en-US" sz="3200" b="1" dirty="0" err="1"/>
              <a:t>Fecha</a:t>
            </a:r>
            <a:endParaRPr lang="en-US" b="1" dirty="0"/>
          </a:p>
        </p:txBody>
      </p:sp>
    </p:spTree>
    <p:extLst>
      <p:ext uri="{BB962C8B-B14F-4D97-AF65-F5344CB8AC3E}">
        <p14:creationId xmlns:p14="http://schemas.microsoft.com/office/powerpoint/2010/main" val="326389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A1D60C-B504-4688-80EC-A78579647CE7}"/>
              </a:ext>
            </a:extLst>
          </p:cNvPr>
          <p:cNvPicPr>
            <a:picLocks noChangeAspect="1"/>
          </p:cNvPicPr>
          <p:nvPr/>
        </p:nvPicPr>
        <p:blipFill rotWithShape="1">
          <a:blip r:embed="rId4"/>
          <a:srcRect l="60431" t="22820" r="15086" b="37509"/>
          <a:stretch/>
        </p:blipFill>
        <p:spPr>
          <a:xfrm>
            <a:off x="0" y="0"/>
            <a:ext cx="12177484" cy="5549462"/>
          </a:xfrm>
          <a:prstGeom prst="rect">
            <a:avLst/>
          </a:prstGeom>
        </p:spPr>
      </p:pic>
      <p:pic>
        <p:nvPicPr>
          <p:cNvPr id="7" name="Picture 6"/>
          <p:cNvPicPr>
            <a:picLocks noChangeAspect="1"/>
          </p:cNvPicPr>
          <p:nvPr/>
        </p:nvPicPr>
        <p:blipFill rotWithShape="1">
          <a:blip r:embed="rId5"/>
          <a:srcRect l="91346" t="23846" r="1635" b="38889"/>
          <a:stretch/>
        </p:blipFill>
        <p:spPr>
          <a:xfrm>
            <a:off x="201026" y="3106616"/>
            <a:ext cx="2206200" cy="3294184"/>
          </a:xfrm>
          <a:prstGeom prst="rect">
            <a:avLst/>
          </a:prstGeom>
        </p:spPr>
      </p:pic>
      <p:sp>
        <p:nvSpPr>
          <p:cNvPr id="4" name="TextBox 3"/>
          <p:cNvSpPr txBox="1"/>
          <p:nvPr/>
        </p:nvSpPr>
        <p:spPr>
          <a:xfrm>
            <a:off x="7683465" y="446763"/>
            <a:ext cx="3098925" cy="523220"/>
          </a:xfrm>
          <a:prstGeom prst="rect">
            <a:avLst/>
          </a:prstGeom>
          <a:noFill/>
        </p:spPr>
        <p:txBody>
          <a:bodyPr wrap="none" rtlCol="0">
            <a:spAutoFit/>
          </a:bodyPr>
          <a:lstStyle/>
          <a:p>
            <a:r>
              <a:rPr lang="en-US" sz="2800" b="1" i="1" dirty="0" err="1"/>
              <a:t>Golfo</a:t>
            </a:r>
            <a:r>
              <a:rPr lang="en-US" sz="2800" b="1" i="1" dirty="0"/>
              <a:t> de México</a:t>
            </a:r>
          </a:p>
        </p:txBody>
      </p:sp>
    </p:spTree>
    <p:extLst>
      <p:ext uri="{BB962C8B-B14F-4D97-AF65-F5344CB8AC3E}">
        <p14:creationId xmlns:p14="http://schemas.microsoft.com/office/powerpoint/2010/main" val="383476797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60673" t="23162" r="9230" b="26239"/>
          <a:stretch/>
        </p:blipFill>
        <p:spPr>
          <a:xfrm>
            <a:off x="165077" y="586153"/>
            <a:ext cx="11925293" cy="5638799"/>
          </a:xfrm>
          <a:prstGeom prst="rect">
            <a:avLst/>
          </a:prstGeom>
        </p:spPr>
      </p:pic>
      <p:pic>
        <p:nvPicPr>
          <p:cNvPr id="26" name="Picture 25"/>
          <p:cNvPicPr>
            <a:picLocks noChangeAspect="1"/>
          </p:cNvPicPr>
          <p:nvPr/>
        </p:nvPicPr>
        <p:blipFill rotWithShape="1">
          <a:blip r:embed="rId5"/>
          <a:srcRect l="91346" t="23846" r="1635" b="38889"/>
          <a:stretch/>
        </p:blipFill>
        <p:spPr>
          <a:xfrm>
            <a:off x="251559" y="2980071"/>
            <a:ext cx="2597149" cy="3877929"/>
          </a:xfrm>
          <a:prstGeom prst="rect">
            <a:avLst/>
          </a:prstGeom>
        </p:spPr>
      </p:pic>
    </p:spTree>
    <p:extLst>
      <p:ext uri="{BB962C8B-B14F-4D97-AF65-F5344CB8AC3E}">
        <p14:creationId xmlns:p14="http://schemas.microsoft.com/office/powerpoint/2010/main" val="252991852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561" t="8661" r="4385" b="17607"/>
          <a:stretch/>
        </p:blipFill>
        <p:spPr>
          <a:xfrm>
            <a:off x="609600" y="0"/>
            <a:ext cx="10960079" cy="6858000"/>
          </a:xfrm>
          <a:prstGeom prst="rect">
            <a:avLst/>
          </a:prstGeom>
        </p:spPr>
      </p:pic>
      <p:sp>
        <p:nvSpPr>
          <p:cNvPr id="3" name="TextBox 2"/>
          <p:cNvSpPr txBox="1"/>
          <p:nvPr/>
        </p:nvSpPr>
        <p:spPr>
          <a:xfrm>
            <a:off x="6338277" y="2188308"/>
            <a:ext cx="1806905" cy="369332"/>
          </a:xfrm>
          <a:prstGeom prst="rect">
            <a:avLst/>
          </a:prstGeom>
          <a:noFill/>
        </p:spPr>
        <p:txBody>
          <a:bodyPr wrap="none" rtlCol="0">
            <a:spAutoFit/>
          </a:bodyPr>
          <a:lstStyle/>
          <a:p>
            <a:r>
              <a:rPr lang="en-US" b="1" i="1" dirty="0"/>
              <a:t>Galveston Bay</a:t>
            </a:r>
          </a:p>
        </p:txBody>
      </p:sp>
      <p:sp>
        <p:nvSpPr>
          <p:cNvPr id="5" name="TextBox 4"/>
          <p:cNvSpPr txBox="1"/>
          <p:nvPr/>
        </p:nvSpPr>
        <p:spPr>
          <a:xfrm>
            <a:off x="8432800" y="5470769"/>
            <a:ext cx="2058577" cy="369332"/>
          </a:xfrm>
          <a:prstGeom prst="rect">
            <a:avLst/>
          </a:prstGeom>
          <a:noFill/>
        </p:spPr>
        <p:txBody>
          <a:bodyPr wrap="none" rtlCol="0">
            <a:spAutoFit/>
          </a:bodyPr>
          <a:lstStyle/>
          <a:p>
            <a:r>
              <a:rPr lang="en-US" b="1" i="1" dirty="0" err="1"/>
              <a:t>Golfo</a:t>
            </a:r>
            <a:r>
              <a:rPr lang="en-US" b="1" i="1" dirty="0"/>
              <a:t> de México</a:t>
            </a:r>
          </a:p>
        </p:txBody>
      </p:sp>
      <p:pic>
        <p:nvPicPr>
          <p:cNvPr id="6" name="Picture 5"/>
          <p:cNvPicPr>
            <a:picLocks noChangeAspect="1"/>
          </p:cNvPicPr>
          <p:nvPr/>
        </p:nvPicPr>
        <p:blipFill rotWithShape="1">
          <a:blip r:embed="rId5"/>
          <a:srcRect l="91346" t="23846" r="1635" b="38889"/>
          <a:stretch/>
        </p:blipFill>
        <p:spPr>
          <a:xfrm>
            <a:off x="755651" y="1312984"/>
            <a:ext cx="3101242" cy="4630615"/>
          </a:xfrm>
          <a:prstGeom prst="rect">
            <a:avLst/>
          </a:prstGeom>
        </p:spPr>
      </p:pic>
    </p:spTree>
    <p:extLst>
      <p:ext uri="{BB962C8B-B14F-4D97-AF65-F5344CB8AC3E}">
        <p14:creationId xmlns:p14="http://schemas.microsoft.com/office/powerpoint/2010/main" val="385606085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1A41F1-1FF2-4079-8F88-3DA2BEDCB915}"/>
              </a:ext>
            </a:extLst>
          </p:cNvPr>
          <p:cNvPicPr>
            <a:picLocks noChangeAspect="1"/>
          </p:cNvPicPr>
          <p:nvPr/>
        </p:nvPicPr>
        <p:blipFill rotWithShape="1">
          <a:blip r:embed="rId4"/>
          <a:srcRect l="60517" t="23564" r="21050" b="36283"/>
          <a:stretch/>
        </p:blipFill>
        <p:spPr>
          <a:xfrm>
            <a:off x="1" y="0"/>
            <a:ext cx="11193518" cy="6858000"/>
          </a:xfrm>
          <a:prstGeom prst="rect">
            <a:avLst/>
          </a:prstGeom>
        </p:spPr>
      </p:pic>
      <p:pic>
        <p:nvPicPr>
          <p:cNvPr id="5" name="Picture 4"/>
          <p:cNvPicPr>
            <a:picLocks noChangeAspect="1"/>
          </p:cNvPicPr>
          <p:nvPr/>
        </p:nvPicPr>
        <p:blipFill rotWithShape="1">
          <a:blip r:embed="rId5"/>
          <a:srcRect l="91346" t="23846" r="1635" b="38889"/>
          <a:stretch/>
        </p:blipFill>
        <p:spPr>
          <a:xfrm>
            <a:off x="9335731" y="2875589"/>
            <a:ext cx="2441736" cy="3645875"/>
          </a:xfrm>
          <a:prstGeom prst="rect">
            <a:avLst/>
          </a:prstGeom>
        </p:spPr>
      </p:pic>
    </p:spTree>
    <p:extLst>
      <p:ext uri="{BB962C8B-B14F-4D97-AF65-F5344CB8AC3E}">
        <p14:creationId xmlns:p14="http://schemas.microsoft.com/office/powerpoint/2010/main" val="60751366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520" y="0"/>
            <a:ext cx="5088480" cy="3114675"/>
          </a:xfrm>
          <a:prstGeom prst="rect">
            <a:avLst/>
          </a:prstGeom>
        </p:spPr>
      </p:pic>
      <p:sp>
        <p:nvSpPr>
          <p:cNvPr id="2" name="Title 1"/>
          <p:cNvSpPr>
            <a:spLocks noGrp="1"/>
          </p:cNvSpPr>
          <p:nvPr>
            <p:ph type="title"/>
          </p:nvPr>
        </p:nvSpPr>
        <p:spPr>
          <a:xfrm>
            <a:off x="538511" y="0"/>
            <a:ext cx="8534400" cy="1507067"/>
          </a:xfrm>
        </p:spPr>
        <p:txBody>
          <a:bodyPr/>
          <a:lstStyle/>
          <a:p>
            <a:r>
              <a:rPr lang="en-US" b="1" dirty="0" err="1"/>
              <a:t>Últimas</a:t>
            </a:r>
            <a:r>
              <a:rPr lang="en-US" b="1" dirty="0"/>
              <a:t> </a:t>
            </a:r>
            <a:r>
              <a:rPr lang="en-US" b="1" dirty="0" err="1"/>
              <a:t>estadísticas</a:t>
            </a:r>
            <a:endParaRPr lang="en-US" b="1" dirty="0"/>
          </a:p>
        </p:txBody>
      </p:sp>
      <p:sp>
        <p:nvSpPr>
          <p:cNvPr id="3" name="Content Placeholder 2"/>
          <p:cNvSpPr>
            <a:spLocks noGrp="1"/>
          </p:cNvSpPr>
          <p:nvPr>
            <p:ph idx="1"/>
          </p:nvPr>
        </p:nvSpPr>
        <p:spPr>
          <a:xfrm>
            <a:off x="233711" y="1507067"/>
            <a:ext cx="8534400" cy="4798483"/>
          </a:xfrm>
        </p:spPr>
        <p:txBody>
          <a:bodyPr>
            <a:noAutofit/>
          </a:bodyPr>
          <a:lstStyle/>
          <a:p>
            <a:endParaRPr lang="en-US" sz="3600" b="1" dirty="0">
              <a:solidFill>
                <a:schemeClr val="tx1"/>
              </a:solidFill>
            </a:endParaRPr>
          </a:p>
          <a:p>
            <a:r>
              <a:rPr lang="en-US" sz="3600" b="1" dirty="0">
                <a:solidFill>
                  <a:schemeClr val="tx1"/>
                </a:solidFill>
              </a:rPr>
              <a:t>6,000+ </a:t>
            </a:r>
            <a:r>
              <a:rPr lang="en-US" sz="3600" b="1" dirty="0" err="1">
                <a:solidFill>
                  <a:schemeClr val="tx1"/>
                </a:solidFill>
              </a:rPr>
              <a:t>voluntarios</a:t>
            </a:r>
            <a:endParaRPr lang="en-US" sz="3600" b="1" dirty="0">
              <a:solidFill>
                <a:schemeClr val="tx1"/>
              </a:solidFill>
            </a:endParaRPr>
          </a:p>
          <a:p>
            <a:r>
              <a:rPr lang="en-US" sz="3600" b="1" dirty="0">
                <a:solidFill>
                  <a:schemeClr val="tx1"/>
                </a:solidFill>
              </a:rPr>
              <a:t>13,100 </a:t>
            </a:r>
            <a:r>
              <a:rPr lang="en-US" sz="3600" b="1" dirty="0" err="1">
                <a:solidFill>
                  <a:schemeClr val="tx1"/>
                </a:solidFill>
              </a:rPr>
              <a:t>encuestas</a:t>
            </a:r>
            <a:endParaRPr lang="en-US" sz="3600" b="1" dirty="0">
              <a:solidFill>
                <a:schemeClr val="tx1"/>
              </a:solidFill>
            </a:endParaRPr>
          </a:p>
          <a:p>
            <a:r>
              <a:rPr lang="en-US" sz="3600" b="1" dirty="0">
                <a:solidFill>
                  <a:schemeClr val="tx1"/>
                </a:solidFill>
              </a:rPr>
              <a:t>1,794,270 Nurdles </a:t>
            </a:r>
            <a:r>
              <a:rPr lang="en-US" sz="3600" b="1" dirty="0" err="1">
                <a:solidFill>
                  <a:schemeClr val="tx1"/>
                </a:solidFill>
              </a:rPr>
              <a:t>recolectados</a:t>
            </a:r>
            <a:endParaRPr lang="en-US" sz="3600" b="1" dirty="0">
              <a:solidFill>
                <a:schemeClr val="tx1"/>
              </a:solidFill>
            </a:endParaRPr>
          </a:p>
          <a:p>
            <a:r>
              <a:rPr lang="en-US" sz="3600" b="1" dirty="0">
                <a:solidFill>
                  <a:schemeClr val="tx1"/>
                </a:solidFill>
              </a:rPr>
              <a:t>5,500+ sitios</a:t>
            </a:r>
          </a:p>
          <a:p>
            <a:r>
              <a:rPr lang="en-US" sz="3600" b="1" dirty="0">
                <a:solidFill>
                  <a:schemeClr val="tx1"/>
                </a:solidFill>
              </a:rPr>
              <a:t>173 </a:t>
            </a:r>
            <a:r>
              <a:rPr lang="en-US" sz="3600" b="1" dirty="0" err="1">
                <a:solidFill>
                  <a:schemeClr val="tx1"/>
                </a:solidFill>
              </a:rPr>
              <a:t>organizaciones</a:t>
            </a:r>
            <a:r>
              <a:rPr lang="en-US" sz="3600" b="1" dirty="0">
                <a:solidFill>
                  <a:schemeClr val="tx1"/>
                </a:solidFill>
              </a:rPr>
              <a:t> </a:t>
            </a:r>
            <a:r>
              <a:rPr lang="en-US" sz="3600" b="1" dirty="0" err="1">
                <a:solidFill>
                  <a:schemeClr val="tx1"/>
                </a:solidFill>
              </a:rPr>
              <a:t>asociadas</a:t>
            </a:r>
            <a:endParaRPr lang="en-US" sz="3600" b="1" dirty="0">
              <a:solidFill>
                <a:schemeClr val="tx1"/>
              </a:solidFill>
            </a:endParaRPr>
          </a:p>
          <a:p>
            <a:r>
              <a:rPr lang="en-US" sz="3600" b="1" dirty="0">
                <a:solidFill>
                  <a:schemeClr val="tx1"/>
                </a:solidFill>
              </a:rPr>
              <a:t>1,000 Kits de maestros </a:t>
            </a:r>
            <a:r>
              <a:rPr lang="en-US" sz="3600" b="1" dirty="0" err="1">
                <a:solidFill>
                  <a:schemeClr val="tx1"/>
                </a:solidFill>
              </a:rPr>
              <a:t>entregados</a:t>
            </a:r>
            <a:endParaRPr lang="en-US" sz="3600" b="1" dirty="0">
              <a:solidFill>
                <a:schemeClr val="tx1"/>
              </a:solidFill>
            </a:endParaRPr>
          </a:p>
          <a:p>
            <a:endParaRPr lang="en-US" sz="3600" b="1" dirty="0">
              <a:solidFill>
                <a:schemeClr val="tx1"/>
              </a:solidFill>
            </a:endParaRPr>
          </a:p>
        </p:txBody>
      </p:sp>
    </p:spTree>
    <p:extLst>
      <p:ext uri="{BB962C8B-B14F-4D97-AF65-F5344CB8AC3E}">
        <p14:creationId xmlns:p14="http://schemas.microsoft.com/office/powerpoint/2010/main" val="385251328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0555" y="179550"/>
            <a:ext cx="10515600" cy="1325563"/>
          </a:xfrm>
        </p:spPr>
        <p:txBody>
          <a:bodyPr>
            <a:normAutofit/>
          </a:bodyPr>
          <a:lstStyle/>
          <a:p>
            <a:r>
              <a:rPr lang="en-US" sz="4400" b="1" dirty="0"/>
              <a:t>Kits de </a:t>
            </a:r>
            <a:r>
              <a:rPr lang="en-US" sz="4400" b="1" dirty="0" err="1"/>
              <a:t>inicio</a:t>
            </a:r>
            <a:endParaRPr lang="en-US" sz="44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555" y="1385523"/>
            <a:ext cx="7020960" cy="52766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9995" y="1368655"/>
            <a:ext cx="3880479" cy="5276689"/>
          </a:xfrm>
          <a:prstGeom prst="rect">
            <a:avLst/>
          </a:prstGeom>
        </p:spPr>
      </p:pic>
    </p:spTree>
    <p:extLst>
      <p:ext uri="{BB962C8B-B14F-4D97-AF65-F5344CB8AC3E}">
        <p14:creationId xmlns:p14="http://schemas.microsoft.com/office/powerpoint/2010/main" val="229386183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70555" y="179550"/>
            <a:ext cx="10515600" cy="1325563"/>
          </a:xfrm>
        </p:spPr>
        <p:txBody>
          <a:bodyPr>
            <a:normAutofit/>
          </a:bodyPr>
          <a:lstStyle/>
          <a:p>
            <a:r>
              <a:rPr lang="en-US" sz="4400" b="1" dirty="0"/>
              <a:t>Kits de </a:t>
            </a:r>
            <a:r>
              <a:rPr lang="en-US" sz="4400" b="1" dirty="0" err="1"/>
              <a:t>educación</a:t>
            </a:r>
            <a:endParaRPr lang="en-US" sz="4400" b="1" dirty="0"/>
          </a:p>
        </p:txBody>
      </p:sp>
      <p:sp>
        <p:nvSpPr>
          <p:cNvPr id="13" name="Content Placeholder 2">
            <a:extLst>
              <a:ext uri="{FF2B5EF4-FFF2-40B4-BE49-F238E27FC236}">
                <a16:creationId xmlns:a16="http://schemas.microsoft.com/office/drawing/2014/main" id="{67651F1D-A5D9-48BF-92B2-D72582BB894F}"/>
              </a:ext>
            </a:extLst>
          </p:cNvPr>
          <p:cNvSpPr>
            <a:spLocks noGrp="1"/>
          </p:cNvSpPr>
          <p:nvPr>
            <p:ph idx="1"/>
          </p:nvPr>
        </p:nvSpPr>
        <p:spPr>
          <a:xfrm>
            <a:off x="470555" y="1319843"/>
            <a:ext cx="6416415" cy="4901848"/>
          </a:xfrm>
        </p:spPr>
        <p:txBody>
          <a:bodyPr>
            <a:normAutofit/>
          </a:bodyPr>
          <a:lstStyle/>
          <a:p>
            <a:r>
              <a:rPr lang="es-ES" sz="3200" b="1" dirty="0">
                <a:solidFill>
                  <a:schemeClr val="tx1"/>
                </a:solidFill>
              </a:rPr>
              <a:t>Caja de metal</a:t>
            </a:r>
          </a:p>
          <a:p>
            <a:r>
              <a:rPr lang="es-ES" sz="3200" b="1" dirty="0">
                <a:solidFill>
                  <a:schemeClr val="tx1"/>
                </a:solidFill>
              </a:rPr>
              <a:t>Plan de estudios de enseñanza de Nurdle </a:t>
            </a:r>
            <a:r>
              <a:rPr lang="es-ES" sz="3200" b="1" dirty="0" err="1">
                <a:solidFill>
                  <a:schemeClr val="tx1"/>
                </a:solidFill>
              </a:rPr>
              <a:t>Patrol</a:t>
            </a:r>
            <a:endParaRPr lang="es-ES" sz="3200" b="1" dirty="0">
              <a:solidFill>
                <a:schemeClr val="tx1"/>
              </a:solidFill>
            </a:endParaRPr>
          </a:p>
          <a:p>
            <a:r>
              <a:rPr lang="es-ES" sz="3200" b="1" dirty="0">
                <a:solidFill>
                  <a:schemeClr val="tx1"/>
                </a:solidFill>
              </a:rPr>
              <a:t>6 frascos de nurdles</a:t>
            </a:r>
          </a:p>
          <a:p>
            <a:r>
              <a:rPr lang="es-ES" sz="3200" b="1" dirty="0">
                <a:solidFill>
                  <a:schemeClr val="tx1"/>
                </a:solidFill>
              </a:rPr>
              <a:t>Unidad flash con presentaciones, tarjetas publicitarias, artículos y publicaciones</a:t>
            </a:r>
            <a:endParaRPr lang="en-US" sz="3200" b="1" dirty="0">
              <a:solidFill>
                <a:schemeClr val="tx1"/>
              </a:solidFill>
            </a:endParaRPr>
          </a:p>
        </p:txBody>
      </p:sp>
      <p:pic>
        <p:nvPicPr>
          <p:cNvPr id="5" name="Picture 4">
            <a:extLst>
              <a:ext uri="{FF2B5EF4-FFF2-40B4-BE49-F238E27FC236}">
                <a16:creationId xmlns:a16="http://schemas.microsoft.com/office/drawing/2014/main" id="{49014B63-1E51-42C4-897A-12D02D4FA4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725" y="1716275"/>
            <a:ext cx="5479135" cy="4108983"/>
          </a:xfrm>
          <a:prstGeom prst="rect">
            <a:avLst/>
          </a:prstGeom>
        </p:spPr>
      </p:pic>
    </p:spTree>
    <p:extLst>
      <p:ext uri="{BB962C8B-B14F-4D97-AF65-F5344CB8AC3E}">
        <p14:creationId xmlns:p14="http://schemas.microsoft.com/office/powerpoint/2010/main" val="179751143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42BC1B-037E-4F1B-B70B-418A22F28B79}"/>
              </a:ext>
            </a:extLst>
          </p:cNvPr>
          <p:cNvPicPr>
            <a:picLocks noChangeAspect="1"/>
          </p:cNvPicPr>
          <p:nvPr/>
        </p:nvPicPr>
        <p:blipFill rotWithShape="1">
          <a:blip r:embed="rId4">
            <a:extLst>
              <a:ext uri="{28A0092B-C50C-407E-A947-70E740481C1C}">
                <a14:useLocalDpi xmlns:a14="http://schemas.microsoft.com/office/drawing/2010/main" val="0"/>
              </a:ext>
            </a:extLst>
          </a:blip>
          <a:srcRect t="1468" b="8134"/>
          <a:stretch/>
        </p:blipFill>
        <p:spPr>
          <a:xfrm>
            <a:off x="1721236" y="0"/>
            <a:ext cx="8749528" cy="6858000"/>
          </a:xfrm>
          <a:prstGeom prst="rect">
            <a:avLst/>
          </a:prstGeom>
        </p:spPr>
      </p:pic>
    </p:spTree>
    <p:extLst>
      <p:ext uri="{BB962C8B-B14F-4D97-AF65-F5344CB8AC3E}">
        <p14:creationId xmlns:p14="http://schemas.microsoft.com/office/powerpoint/2010/main" val="65392088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26788" y="-180631"/>
            <a:ext cx="8534400" cy="1507067"/>
          </a:xfrm>
        </p:spPr>
        <p:txBody>
          <a:bodyPr/>
          <a:lstStyle/>
          <a:p>
            <a:r>
              <a:rPr lang="en-US" b="1" dirty="0"/>
              <a:t>¿</a:t>
            </a:r>
            <a:r>
              <a:rPr lang="en-US" b="1" dirty="0" err="1"/>
              <a:t>Qué</a:t>
            </a:r>
            <a:r>
              <a:rPr lang="en-US" b="1" dirty="0"/>
              <a:t> se </a:t>
            </a:r>
            <a:r>
              <a:rPr lang="en-US" b="1" dirty="0" err="1"/>
              <a:t>puede</a:t>
            </a:r>
            <a:r>
              <a:rPr lang="en-US" b="1" dirty="0"/>
              <a:t> </a:t>
            </a:r>
            <a:r>
              <a:rPr lang="en-US" b="1" dirty="0" err="1"/>
              <a:t>hacer</a:t>
            </a:r>
            <a:r>
              <a:rPr lang="en-US" b="1" dirty="0"/>
              <a:t>?</a:t>
            </a:r>
          </a:p>
        </p:txBody>
      </p:sp>
      <p:sp>
        <p:nvSpPr>
          <p:cNvPr id="3" name="Content Placeholder 2"/>
          <p:cNvSpPr>
            <a:spLocks noGrp="1"/>
          </p:cNvSpPr>
          <p:nvPr>
            <p:ph idx="1"/>
          </p:nvPr>
        </p:nvSpPr>
        <p:spPr>
          <a:xfrm>
            <a:off x="215037" y="486965"/>
            <a:ext cx="11475308" cy="3302979"/>
          </a:xfrm>
        </p:spPr>
        <p:txBody>
          <a:bodyPr>
            <a:normAutofit fontScale="70000" lnSpcReduction="20000"/>
          </a:bodyPr>
          <a:lstStyle/>
          <a:p>
            <a:endParaRPr lang="en-US" sz="3200" b="1" dirty="0"/>
          </a:p>
          <a:p>
            <a:r>
              <a:rPr lang="es-ES" sz="3200" b="1" dirty="0"/>
              <a:t>Permisos de aguas pluviales más estrictos</a:t>
            </a:r>
          </a:p>
          <a:p>
            <a:r>
              <a:rPr lang="es-ES" sz="3200" b="1" dirty="0"/>
              <a:t>Aplicación rápida y fuertes multas por parte de agencias reguladoras</a:t>
            </a:r>
          </a:p>
          <a:p>
            <a:r>
              <a:rPr lang="es-ES" sz="3200" b="1" dirty="0"/>
              <a:t>Categorizar a los nudillos como material peligroso</a:t>
            </a:r>
          </a:p>
          <a:p>
            <a:r>
              <a:rPr lang="es-ES" sz="3200" b="1" dirty="0"/>
              <a:t>Crear una economía circular para los plásticos</a:t>
            </a:r>
          </a:p>
          <a:p>
            <a:r>
              <a:rPr lang="es-ES" sz="3200" b="1" dirty="0"/>
              <a:t>Siga las instrucciones de </a:t>
            </a:r>
            <a:r>
              <a:rPr lang="es-ES" sz="3200" b="1" dirty="0" err="1"/>
              <a:t>Operations</a:t>
            </a:r>
            <a:r>
              <a:rPr lang="es-ES" sz="3200" b="1" dirty="0"/>
              <a:t> </a:t>
            </a:r>
            <a:r>
              <a:rPr lang="es-ES" sz="3200" b="1" dirty="0" err="1"/>
              <a:t>Clean</a:t>
            </a:r>
            <a:r>
              <a:rPr lang="es-ES" sz="3200" b="1" dirty="0"/>
              <a:t> </a:t>
            </a:r>
            <a:r>
              <a:rPr lang="es-ES" sz="3200" b="1" dirty="0" err="1"/>
              <a:t>Sweep</a:t>
            </a:r>
            <a:endParaRPr lang="es-ES" sz="3200" b="1" dirty="0"/>
          </a:p>
          <a:p>
            <a:r>
              <a:rPr lang="es-ES" sz="3200" b="1" dirty="0"/>
              <a:t>Desarrollar una base de datos para vincular a los niños con los fabricantes.</a:t>
            </a:r>
          </a:p>
          <a:p>
            <a:r>
              <a:rPr lang="es-ES" sz="3200" b="1" dirty="0"/>
              <a:t>Cree una cadena de custodia para los niños que se envían</a:t>
            </a:r>
            <a:endParaRPr lang="en-US" sz="32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5774" y="3930621"/>
            <a:ext cx="3353835" cy="272778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88" y="3930620"/>
            <a:ext cx="3605004" cy="272778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3590" y="3930620"/>
            <a:ext cx="4031045" cy="2727786"/>
          </a:xfrm>
          <a:prstGeom prst="rect">
            <a:avLst/>
          </a:prstGeom>
        </p:spPr>
      </p:pic>
    </p:spTree>
    <p:extLst>
      <p:ext uri="{BB962C8B-B14F-4D97-AF65-F5344CB8AC3E}">
        <p14:creationId xmlns:p14="http://schemas.microsoft.com/office/powerpoint/2010/main" val="364845959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5289" y="-366916"/>
            <a:ext cx="8534400" cy="1507067"/>
          </a:xfrm>
        </p:spPr>
        <p:txBody>
          <a:bodyPr/>
          <a:lstStyle/>
          <a:p>
            <a:r>
              <a:rPr lang="es-ES" b="1" dirty="0"/>
              <a:t>Idioma del permiso de alta</a:t>
            </a:r>
            <a:endParaRPr lang="en-US" b="1" dirty="0"/>
          </a:p>
        </p:txBody>
      </p:sp>
      <p:pic>
        <p:nvPicPr>
          <p:cNvPr id="4" name="Picture 3"/>
          <p:cNvPicPr>
            <a:picLocks noChangeAspect="1"/>
          </p:cNvPicPr>
          <p:nvPr/>
        </p:nvPicPr>
        <p:blipFill rotWithShape="1">
          <a:blip r:embed="rId4"/>
          <a:srcRect l="53654" t="20428" r="10384" b="2992"/>
          <a:stretch/>
        </p:blipFill>
        <p:spPr>
          <a:xfrm>
            <a:off x="1301261" y="797984"/>
            <a:ext cx="9648305" cy="5778662"/>
          </a:xfrm>
          <a:prstGeom prst="rect">
            <a:avLst/>
          </a:prstGeom>
        </p:spPr>
      </p:pic>
      <p:sp>
        <p:nvSpPr>
          <p:cNvPr id="5" name="Rectangle 4"/>
          <p:cNvSpPr/>
          <p:nvPr/>
        </p:nvSpPr>
        <p:spPr>
          <a:xfrm>
            <a:off x="609600" y="2989385"/>
            <a:ext cx="11066585" cy="11136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56680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6CCD47-DFDD-4042-BBA4-06FE1AFD8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448" y="125749"/>
            <a:ext cx="9270650" cy="6621892"/>
          </a:xfrm>
          <a:prstGeom prst="rect">
            <a:avLst/>
          </a:prstGeom>
        </p:spPr>
      </p:pic>
    </p:spTree>
    <p:extLst>
      <p:ext uri="{BB962C8B-B14F-4D97-AF65-F5344CB8AC3E}">
        <p14:creationId xmlns:p14="http://schemas.microsoft.com/office/powerpoint/2010/main" val="170048346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extBox 3"/>
          <p:cNvSpPr txBox="1"/>
          <p:nvPr/>
        </p:nvSpPr>
        <p:spPr>
          <a:xfrm>
            <a:off x="6629350" y="486864"/>
            <a:ext cx="3954929" cy="523220"/>
          </a:xfrm>
          <a:prstGeom prst="rect">
            <a:avLst/>
          </a:prstGeom>
          <a:noFill/>
        </p:spPr>
        <p:txBody>
          <a:bodyPr wrap="none" rtlCol="0">
            <a:spAutoFit/>
          </a:bodyPr>
          <a:lstStyle/>
          <a:p>
            <a:r>
              <a:rPr lang="en-US" sz="2800" b="1" dirty="0">
                <a:solidFill>
                  <a:schemeClr val="tx1">
                    <a:lumMod val="85000"/>
                  </a:schemeClr>
                </a:solidFill>
              </a:rPr>
              <a:t>www.NurdlePatrol.org</a:t>
            </a:r>
          </a:p>
        </p:txBody>
      </p:sp>
      <p:sp>
        <p:nvSpPr>
          <p:cNvPr id="5" name="TextBox 4"/>
          <p:cNvSpPr txBox="1"/>
          <p:nvPr/>
        </p:nvSpPr>
        <p:spPr>
          <a:xfrm>
            <a:off x="1738101" y="486864"/>
            <a:ext cx="1957587" cy="523220"/>
          </a:xfrm>
          <a:prstGeom prst="rect">
            <a:avLst/>
          </a:prstGeom>
          <a:noFill/>
        </p:spPr>
        <p:txBody>
          <a:bodyPr wrap="none" rtlCol="0">
            <a:spAutoFit/>
          </a:bodyPr>
          <a:lstStyle/>
          <a:p>
            <a:r>
              <a:rPr lang="en-US" sz="2800" b="1" dirty="0">
                <a:solidFill>
                  <a:schemeClr val="tx1">
                    <a:lumMod val="85000"/>
                  </a:schemeClr>
                </a:solidFill>
              </a:rPr>
              <a:t>Facebook</a:t>
            </a:r>
          </a:p>
        </p:txBody>
      </p:sp>
      <p:pic>
        <p:nvPicPr>
          <p:cNvPr id="2" name="Picture 1"/>
          <p:cNvPicPr>
            <a:picLocks noChangeAspect="1"/>
          </p:cNvPicPr>
          <p:nvPr/>
        </p:nvPicPr>
        <p:blipFill rotWithShape="1">
          <a:blip r:embed="rId4"/>
          <a:srcRect l="50191" t="9715" r="834" b="1624"/>
          <a:stretch/>
        </p:blipFill>
        <p:spPr>
          <a:xfrm>
            <a:off x="5612711" y="1176477"/>
            <a:ext cx="5970954" cy="3040185"/>
          </a:xfrm>
          <a:prstGeom prst="rect">
            <a:avLst/>
          </a:prstGeom>
        </p:spPr>
      </p:pic>
      <p:pic>
        <p:nvPicPr>
          <p:cNvPr id="3" name="Picture 2"/>
          <p:cNvPicPr>
            <a:picLocks noChangeAspect="1"/>
          </p:cNvPicPr>
          <p:nvPr/>
        </p:nvPicPr>
        <p:blipFill rotWithShape="1">
          <a:blip r:embed="rId5"/>
          <a:srcRect l="35731" t="14968" r="29104" b="10264"/>
          <a:stretch/>
        </p:blipFill>
        <p:spPr>
          <a:xfrm>
            <a:off x="707366" y="1251624"/>
            <a:ext cx="4287328" cy="5127611"/>
          </a:xfrm>
          <a:prstGeom prst="rect">
            <a:avLst/>
          </a:prstGeom>
        </p:spPr>
      </p:pic>
      <p:pic>
        <p:nvPicPr>
          <p:cNvPr id="9" name="Picture 8"/>
          <p:cNvPicPr>
            <a:picLocks noChangeAspect="1"/>
          </p:cNvPicPr>
          <p:nvPr/>
        </p:nvPicPr>
        <p:blipFill rotWithShape="1">
          <a:blip r:embed="rId6"/>
          <a:srcRect l="17619" t="31447" r="1084" b="10440"/>
          <a:stretch/>
        </p:blipFill>
        <p:spPr>
          <a:xfrm>
            <a:off x="5612711" y="4222578"/>
            <a:ext cx="5970954" cy="2400854"/>
          </a:xfrm>
          <a:prstGeom prst="rect">
            <a:avLst/>
          </a:prstGeom>
        </p:spPr>
      </p:pic>
    </p:spTree>
    <p:extLst>
      <p:ext uri="{BB962C8B-B14F-4D97-AF65-F5344CB8AC3E}">
        <p14:creationId xmlns:p14="http://schemas.microsoft.com/office/powerpoint/2010/main" val="347348519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48713" y="215871"/>
            <a:ext cx="9415093" cy="1507067"/>
          </a:xfrm>
        </p:spPr>
        <p:txBody>
          <a:bodyPr/>
          <a:lstStyle/>
          <a:p>
            <a:r>
              <a:rPr lang="es-ES" b="1" dirty="0"/>
              <a:t>¿Por qué? </a:t>
            </a:r>
            <a:br>
              <a:rPr lang="es-ES" b="1" dirty="0"/>
            </a:br>
            <a:r>
              <a:rPr lang="es-ES" b="1" dirty="0"/>
              <a:t>Nuestra próxima generación</a:t>
            </a:r>
            <a:endParaRPr lang="en-US" b="1"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476625" y="2145424"/>
            <a:ext cx="5636054" cy="4226170"/>
          </a:xfrm>
        </p:spPr>
      </p:pic>
    </p:spTree>
    <p:extLst>
      <p:ext uri="{BB962C8B-B14F-4D97-AF65-F5344CB8AC3E}">
        <p14:creationId xmlns:p14="http://schemas.microsoft.com/office/powerpoint/2010/main" val="228554833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7" name="TextBox 26"/>
          <p:cNvSpPr txBox="1"/>
          <p:nvPr/>
        </p:nvSpPr>
        <p:spPr>
          <a:xfrm>
            <a:off x="2493805" y="843677"/>
            <a:ext cx="6976312" cy="2585323"/>
          </a:xfrm>
          <a:prstGeom prst="rect">
            <a:avLst/>
          </a:prstGeom>
          <a:noFill/>
        </p:spPr>
        <p:txBody>
          <a:bodyPr wrap="square" rtlCol="0">
            <a:spAutoFit/>
          </a:bodyPr>
          <a:lstStyle/>
          <a:p>
            <a:pPr algn="ctr"/>
            <a:r>
              <a:rPr lang="en-US" sz="5400" b="1" dirty="0"/>
              <a:t>¡Gracias a </a:t>
            </a:r>
            <a:r>
              <a:rPr lang="en-US" sz="5400" b="1" dirty="0" err="1"/>
              <a:t>todos</a:t>
            </a:r>
            <a:r>
              <a:rPr lang="en-US" sz="5400" b="1" dirty="0"/>
              <a:t> los </a:t>
            </a:r>
            <a:r>
              <a:rPr lang="en-US" sz="5400" b="1" dirty="0" err="1"/>
              <a:t>científicos</a:t>
            </a:r>
            <a:r>
              <a:rPr lang="en-US" sz="5400" b="1" dirty="0"/>
              <a:t> </a:t>
            </a:r>
            <a:r>
              <a:rPr lang="en-US" sz="5400" b="1" dirty="0" err="1"/>
              <a:t>ciudadanos</a:t>
            </a:r>
            <a:r>
              <a:rPr lang="en-US" sz="5400" b="1" dirty="0"/>
              <a:t>!</a:t>
            </a:r>
          </a:p>
        </p:txBody>
      </p:sp>
      <p:pic>
        <p:nvPicPr>
          <p:cNvPr id="50" name="Picture 49"/>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175196" y="4439587"/>
            <a:ext cx="3841607" cy="1731274"/>
          </a:xfrm>
          <a:prstGeom prst="rect">
            <a:avLst/>
          </a:prstGeom>
        </p:spPr>
      </p:pic>
    </p:spTree>
    <p:extLst>
      <p:ext uri="{BB962C8B-B14F-4D97-AF65-F5344CB8AC3E}">
        <p14:creationId xmlns:p14="http://schemas.microsoft.com/office/powerpoint/2010/main" val="238281239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79791" y="3044"/>
            <a:ext cx="8534400" cy="1321226"/>
          </a:xfrm>
        </p:spPr>
        <p:txBody>
          <a:bodyPr/>
          <a:lstStyle/>
          <a:p>
            <a:r>
              <a:rPr lang="en-US" b="1" dirty="0"/>
              <a:t>¿</a:t>
            </a:r>
            <a:r>
              <a:rPr lang="en-US" b="1" dirty="0" err="1"/>
              <a:t>Qué</a:t>
            </a:r>
            <a:r>
              <a:rPr lang="en-US" b="1" dirty="0"/>
              <a:t> son </a:t>
            </a:r>
            <a:r>
              <a:rPr lang="en-US" b="1" dirty="0" err="1"/>
              <a:t>los</a:t>
            </a:r>
            <a:r>
              <a:rPr lang="en-US" b="1" dirty="0"/>
              <a:t> nurdles?</a:t>
            </a:r>
          </a:p>
        </p:txBody>
      </p:sp>
      <p:sp>
        <p:nvSpPr>
          <p:cNvPr id="3" name="Content Placeholder 2"/>
          <p:cNvSpPr>
            <a:spLocks noGrp="1"/>
          </p:cNvSpPr>
          <p:nvPr>
            <p:ph idx="1"/>
          </p:nvPr>
        </p:nvSpPr>
        <p:spPr>
          <a:xfrm>
            <a:off x="357859" y="1172673"/>
            <a:ext cx="8534400" cy="1332573"/>
          </a:xfrm>
        </p:spPr>
        <p:txBody>
          <a:bodyPr>
            <a:normAutofit/>
          </a:bodyPr>
          <a:lstStyle/>
          <a:p>
            <a:r>
              <a:rPr lang="en-US" sz="3200" b="1" dirty="0"/>
              <a:t>Nurdle – </a:t>
            </a:r>
            <a:r>
              <a:rPr lang="en-US" sz="3200" b="1" dirty="0" err="1"/>
              <a:t>plástico</a:t>
            </a:r>
            <a:r>
              <a:rPr lang="en-US" sz="3200" b="1" dirty="0"/>
              <a:t> </a:t>
            </a:r>
            <a:r>
              <a:rPr lang="en-US" sz="3200" b="1" dirty="0" err="1"/>
              <a:t>crudo</a:t>
            </a:r>
            <a:endParaRPr lang="en-US" sz="3200" b="1" dirty="0"/>
          </a:p>
          <a:p>
            <a:r>
              <a:rPr lang="en-US" sz="3200" b="1" dirty="0"/>
              <a:t>Base para </a:t>
            </a:r>
            <a:r>
              <a:rPr lang="en-US" sz="3200" b="1" dirty="0" err="1"/>
              <a:t>todo</a:t>
            </a:r>
            <a:r>
              <a:rPr lang="en-US" sz="3200" b="1" dirty="0"/>
              <a:t> </a:t>
            </a:r>
            <a:r>
              <a:rPr lang="en-US" sz="3200" b="1" dirty="0" err="1"/>
              <a:t>plástico</a:t>
            </a:r>
            <a:endParaRPr lang="en-US" sz="3200" b="1"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3795" y="3492080"/>
            <a:ext cx="4249066" cy="3186800"/>
          </a:xfrm>
          <a:prstGeom prst="rect">
            <a:avLst/>
          </a:prstGeom>
        </p:spPr>
      </p:pic>
      <p:pic>
        <p:nvPicPr>
          <p:cNvPr id="1026" name="Picture 2" descr="Plastic resin cod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859" y="2902339"/>
            <a:ext cx="685800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stic produc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4447" y="383040"/>
            <a:ext cx="4367762" cy="291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9566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26" name="Picture 2" descr="The great spill of the plastics industry: mountains of nurdles on the beach  - 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75" y="0"/>
            <a:ext cx="5426015" cy="6690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3634" y="6347385"/>
            <a:ext cx="1095172" cy="276999"/>
          </a:xfrm>
          <a:prstGeom prst="rect">
            <a:avLst/>
          </a:prstGeom>
          <a:noFill/>
        </p:spPr>
        <p:txBody>
          <a:bodyPr wrap="none" rtlCol="0">
            <a:spAutoFit/>
          </a:bodyPr>
          <a:lstStyle/>
          <a:p>
            <a:r>
              <a:rPr lang="en-US" sz="1200" dirty="0">
                <a:solidFill>
                  <a:schemeClr val="bg1"/>
                </a:solidFill>
              </a:rPr>
              <a:t>Credit: </a:t>
            </a:r>
            <a:r>
              <a:rPr lang="en-US" sz="1200" dirty="0" err="1">
                <a:solidFill>
                  <a:schemeClr val="bg1"/>
                </a:solidFill>
              </a:rPr>
              <a:t>Fidra</a:t>
            </a:r>
            <a:endParaRPr lang="en-US" sz="1200" dirty="0">
              <a:solidFill>
                <a:schemeClr val="bg1"/>
              </a:solidFill>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10167"/>
          <a:stretch/>
        </p:blipFill>
        <p:spPr>
          <a:xfrm>
            <a:off x="6219645" y="3945839"/>
            <a:ext cx="5972355" cy="2912162"/>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r="20792"/>
          <a:stretch/>
        </p:blipFill>
        <p:spPr>
          <a:xfrm>
            <a:off x="6219645" y="-1"/>
            <a:ext cx="5972355" cy="5655051"/>
          </a:xfrm>
          <a:prstGeom prst="rect">
            <a:avLst/>
          </a:prstGeom>
        </p:spPr>
      </p:pic>
      <p:sp>
        <p:nvSpPr>
          <p:cNvPr id="6" name="Title 1"/>
          <p:cNvSpPr>
            <a:spLocks noGrp="1"/>
          </p:cNvSpPr>
          <p:nvPr>
            <p:ph type="title"/>
          </p:nvPr>
        </p:nvSpPr>
        <p:spPr>
          <a:xfrm>
            <a:off x="474216" y="-221179"/>
            <a:ext cx="4788131" cy="1507067"/>
          </a:xfrm>
        </p:spPr>
        <p:txBody>
          <a:bodyPr/>
          <a:lstStyle/>
          <a:p>
            <a:r>
              <a:rPr lang="en-US" b="1" dirty="0"/>
              <a:t>nurdle?</a:t>
            </a:r>
          </a:p>
        </p:txBody>
      </p:sp>
    </p:spTree>
    <p:extLst>
      <p:ext uri="{BB962C8B-B14F-4D97-AF65-F5344CB8AC3E}">
        <p14:creationId xmlns:p14="http://schemas.microsoft.com/office/powerpoint/2010/main" val="82763885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0277" y="-22998"/>
            <a:ext cx="8534400" cy="1507067"/>
          </a:xfrm>
        </p:spPr>
        <p:txBody>
          <a:bodyPr/>
          <a:lstStyle/>
          <a:p>
            <a:r>
              <a:rPr lang="en-US" b="1" dirty="0" err="1"/>
              <a:t>Impactos</a:t>
            </a:r>
            <a:endParaRPr lang="en-US" b="1" dirty="0"/>
          </a:p>
        </p:txBody>
      </p:sp>
      <p:sp>
        <p:nvSpPr>
          <p:cNvPr id="3" name="Content Placeholder 2"/>
          <p:cNvSpPr>
            <a:spLocks noGrp="1"/>
          </p:cNvSpPr>
          <p:nvPr>
            <p:ph idx="1"/>
          </p:nvPr>
        </p:nvSpPr>
        <p:spPr>
          <a:xfrm>
            <a:off x="148492" y="1215686"/>
            <a:ext cx="4561859" cy="3051514"/>
          </a:xfrm>
        </p:spPr>
        <p:txBody>
          <a:bodyPr>
            <a:normAutofit fontScale="92500" lnSpcReduction="20000"/>
          </a:bodyPr>
          <a:lstStyle/>
          <a:p>
            <a:r>
              <a:rPr lang="en-US" sz="3200" b="1" dirty="0"/>
              <a:t>La </a:t>
            </a:r>
            <a:r>
              <a:rPr lang="en-US" sz="3200" b="1" dirty="0" err="1"/>
              <a:t>vida</a:t>
            </a:r>
            <a:r>
              <a:rPr lang="en-US" sz="3200" b="1" dirty="0"/>
              <a:t> </a:t>
            </a:r>
            <a:r>
              <a:rPr lang="en-US" sz="3200" b="1" dirty="0" err="1"/>
              <a:t>silvestre</a:t>
            </a:r>
            <a:r>
              <a:rPr lang="en-US" sz="3200" b="1" dirty="0"/>
              <a:t> </a:t>
            </a:r>
            <a:r>
              <a:rPr lang="en-US" sz="3200" b="1" dirty="0" err="1"/>
              <a:t>puede</a:t>
            </a:r>
            <a:r>
              <a:rPr lang="en-US" sz="3200" b="1" dirty="0"/>
              <a:t> </a:t>
            </a:r>
            <a:r>
              <a:rPr lang="en-US" sz="3200" b="1" dirty="0" err="1"/>
              <a:t>ingerirlos</a:t>
            </a:r>
            <a:endParaRPr lang="en-US" sz="3200" b="1" dirty="0"/>
          </a:p>
          <a:p>
            <a:r>
              <a:rPr lang="en-US" sz="3200" b="1" dirty="0" err="1"/>
              <a:t>Absorben</a:t>
            </a:r>
            <a:r>
              <a:rPr lang="en-US" sz="3200" b="1" dirty="0"/>
              <a:t> </a:t>
            </a:r>
            <a:r>
              <a:rPr lang="en-US" sz="3200" b="1" dirty="0" err="1"/>
              <a:t>productos</a:t>
            </a:r>
            <a:r>
              <a:rPr lang="en-US" sz="3200" b="1" dirty="0"/>
              <a:t> </a:t>
            </a:r>
            <a:r>
              <a:rPr lang="en-US" sz="3200" b="1" dirty="0" err="1"/>
              <a:t>químicos</a:t>
            </a:r>
            <a:endParaRPr lang="en-US" sz="3200" b="1" dirty="0"/>
          </a:p>
          <a:p>
            <a:r>
              <a:rPr lang="en-US" sz="3200" b="1" dirty="0" err="1"/>
              <a:t>Estética</a:t>
            </a:r>
            <a:endParaRPr lang="en-US" sz="3200" b="1" dirty="0"/>
          </a:p>
          <a:p>
            <a:r>
              <a:rPr lang="en-US" sz="3200" b="1" dirty="0" err="1"/>
              <a:t>Salud</a:t>
            </a:r>
            <a:r>
              <a:rPr lang="en-US" sz="3200" b="1" dirty="0"/>
              <a:t> </a:t>
            </a:r>
            <a:r>
              <a:rPr lang="en-US" sz="3200" b="1" dirty="0" err="1"/>
              <a:t>humana</a:t>
            </a:r>
            <a:endParaRPr lang="en-US" sz="3200" b="1"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9939" t="30710" r="26965" b="38615"/>
          <a:stretch/>
        </p:blipFill>
        <p:spPr>
          <a:xfrm>
            <a:off x="148492" y="4266350"/>
            <a:ext cx="4212550" cy="2479068"/>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3654" t="12966" r="8967" b="9541"/>
          <a:stretch/>
        </p:blipFill>
        <p:spPr>
          <a:xfrm rot="5400000">
            <a:off x="4091603" y="2073883"/>
            <a:ext cx="4971957" cy="3734459"/>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8289" t="5967" r="3799" b="8835"/>
          <a:stretch/>
        </p:blipFill>
        <p:spPr>
          <a:xfrm rot="5400000">
            <a:off x="7765744" y="2134202"/>
            <a:ext cx="4971960" cy="3613824"/>
          </a:xfrm>
          <a:prstGeom prst="rect">
            <a:avLst/>
          </a:prstGeom>
        </p:spPr>
      </p:pic>
      <p:sp>
        <p:nvSpPr>
          <p:cNvPr id="7" name="TextBox 6"/>
          <p:cNvSpPr txBox="1"/>
          <p:nvPr/>
        </p:nvSpPr>
        <p:spPr>
          <a:xfrm>
            <a:off x="5658209" y="902399"/>
            <a:ext cx="5110694" cy="461665"/>
          </a:xfrm>
          <a:prstGeom prst="rect">
            <a:avLst/>
          </a:prstGeom>
          <a:noFill/>
        </p:spPr>
        <p:txBody>
          <a:bodyPr wrap="none" rtlCol="0">
            <a:spAutoFit/>
          </a:bodyPr>
          <a:lstStyle/>
          <a:p>
            <a:r>
              <a:rPr lang="en-US" sz="2400" b="1" dirty="0">
                <a:solidFill>
                  <a:schemeClr val="tx1">
                    <a:lumMod val="85000"/>
                  </a:schemeClr>
                </a:solidFill>
              </a:rPr>
              <a:t>1992 EPA Report on Plastic Pellets</a:t>
            </a:r>
          </a:p>
        </p:txBody>
      </p:sp>
      <p:sp>
        <p:nvSpPr>
          <p:cNvPr id="8" name="TextBox 7"/>
          <p:cNvSpPr txBox="1"/>
          <p:nvPr/>
        </p:nvSpPr>
        <p:spPr>
          <a:xfrm>
            <a:off x="148491" y="6468417"/>
            <a:ext cx="2600392" cy="276999"/>
          </a:xfrm>
          <a:prstGeom prst="rect">
            <a:avLst/>
          </a:prstGeom>
          <a:noFill/>
        </p:spPr>
        <p:txBody>
          <a:bodyPr wrap="none" rtlCol="0">
            <a:spAutoFit/>
          </a:bodyPr>
          <a:lstStyle/>
          <a:p>
            <a:r>
              <a:rPr lang="en-US" sz="1200" dirty="0"/>
              <a:t>ARK turtle x-ray, September 2018</a:t>
            </a:r>
          </a:p>
        </p:txBody>
      </p:sp>
      <p:sp>
        <p:nvSpPr>
          <p:cNvPr id="9" name="Oval 8"/>
          <p:cNvSpPr/>
          <p:nvPr/>
        </p:nvSpPr>
        <p:spPr>
          <a:xfrm>
            <a:off x="1200189" y="4438823"/>
            <a:ext cx="842211" cy="8610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8336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26788" y="-180631"/>
            <a:ext cx="8534400" cy="1507067"/>
          </a:xfrm>
        </p:spPr>
        <p:txBody>
          <a:bodyPr/>
          <a:lstStyle/>
          <a:p>
            <a:r>
              <a:rPr lang="en-US" b="1" dirty="0"/>
              <a:t>Proyecto de </a:t>
            </a:r>
            <a:r>
              <a:rPr lang="en-US" b="1" dirty="0" err="1"/>
              <a:t>ciencia</a:t>
            </a:r>
            <a:r>
              <a:rPr lang="en-US" b="1" dirty="0"/>
              <a:t> </a:t>
            </a:r>
            <a:r>
              <a:rPr lang="en-US" b="1" dirty="0" err="1"/>
              <a:t>ciudadana</a:t>
            </a:r>
            <a:endParaRPr lang="en-US" b="1" dirty="0"/>
          </a:p>
        </p:txBody>
      </p:sp>
      <p:pic>
        <p:nvPicPr>
          <p:cNvPr id="5" name="Picture 4">
            <a:extLst>
              <a:ext uri="{FF2B5EF4-FFF2-40B4-BE49-F238E27FC236}">
                <a16:creationId xmlns:a16="http://schemas.microsoft.com/office/drawing/2014/main" id="{55286101-4770-438F-9D60-61C546A4D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20" y="1326436"/>
            <a:ext cx="11915759" cy="4254556"/>
          </a:xfrm>
          <a:prstGeom prst="rect">
            <a:avLst/>
          </a:prstGeom>
        </p:spPr>
      </p:pic>
    </p:spTree>
    <p:extLst>
      <p:ext uri="{BB962C8B-B14F-4D97-AF65-F5344CB8AC3E}">
        <p14:creationId xmlns:p14="http://schemas.microsoft.com/office/powerpoint/2010/main" val="193500186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58750" t="15984" r="19904" b="598"/>
          <a:stretch/>
        </p:blipFill>
        <p:spPr>
          <a:xfrm>
            <a:off x="93786" y="95793"/>
            <a:ext cx="5967046" cy="6628856"/>
          </a:xfrm>
          <a:prstGeom prst="rect">
            <a:avLst/>
          </a:prstGeom>
        </p:spPr>
      </p:pic>
      <p:pic>
        <p:nvPicPr>
          <p:cNvPr id="6" name="Picture 5"/>
          <p:cNvPicPr>
            <a:picLocks noChangeAspect="1"/>
          </p:cNvPicPr>
          <p:nvPr/>
        </p:nvPicPr>
        <p:blipFill rotWithShape="1">
          <a:blip r:embed="rId5"/>
          <a:srcRect l="58846" t="14981" r="19519" b="-427"/>
          <a:stretch/>
        </p:blipFill>
        <p:spPr>
          <a:xfrm>
            <a:off x="6213230" y="95794"/>
            <a:ext cx="5884984" cy="6628856"/>
          </a:xfrm>
          <a:prstGeom prst="rect">
            <a:avLst/>
          </a:prstGeom>
        </p:spPr>
      </p:pic>
    </p:spTree>
    <p:extLst>
      <p:ext uri="{BB962C8B-B14F-4D97-AF65-F5344CB8AC3E}">
        <p14:creationId xmlns:p14="http://schemas.microsoft.com/office/powerpoint/2010/main" val="159098143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12273" y="140862"/>
            <a:ext cx="8534400" cy="1507067"/>
          </a:xfrm>
        </p:spPr>
        <p:txBody>
          <a:bodyPr/>
          <a:lstStyle/>
          <a:p>
            <a:r>
              <a:rPr lang="en-US" b="1" dirty="0" err="1"/>
              <a:t>Tipos</a:t>
            </a:r>
            <a:r>
              <a:rPr lang="en-US" b="1" dirty="0"/>
              <a:t> que se </a:t>
            </a:r>
            <a:r>
              <a:rPr lang="en-US" b="1" dirty="0" err="1"/>
              <a:t>encuentran</a:t>
            </a:r>
            <a:endParaRPr lang="en-US"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40476"/>
            <a:ext cx="6032102" cy="452213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6900" y="1440475"/>
            <a:ext cx="6515099" cy="4522138"/>
          </a:xfrm>
          <a:prstGeom prst="rect">
            <a:avLst/>
          </a:prstGeom>
        </p:spPr>
      </p:pic>
    </p:spTree>
    <p:extLst>
      <p:ext uri="{BB962C8B-B14F-4D97-AF65-F5344CB8AC3E}">
        <p14:creationId xmlns:p14="http://schemas.microsoft.com/office/powerpoint/2010/main" val="212858230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08A51-8DFA-4049-957A-BADA3B4DC58E}"/>
              </a:ext>
            </a:extLst>
          </p:cNvPr>
          <p:cNvPicPr>
            <a:picLocks noChangeAspect="1"/>
          </p:cNvPicPr>
          <p:nvPr/>
        </p:nvPicPr>
        <p:blipFill rotWithShape="1">
          <a:blip r:embed="rId4"/>
          <a:srcRect l="64829" t="23258" r="13620" b="37815"/>
          <a:stretch/>
        </p:blipFill>
        <p:spPr>
          <a:xfrm>
            <a:off x="-1" y="-1"/>
            <a:ext cx="12097408" cy="6145480"/>
          </a:xfrm>
          <a:prstGeom prst="rect">
            <a:avLst/>
          </a:prstGeom>
        </p:spPr>
      </p:pic>
      <p:pic>
        <p:nvPicPr>
          <p:cNvPr id="5" name="Picture 4"/>
          <p:cNvPicPr>
            <a:picLocks noChangeAspect="1"/>
          </p:cNvPicPr>
          <p:nvPr/>
        </p:nvPicPr>
        <p:blipFill rotWithShape="1">
          <a:blip r:embed="rId5"/>
          <a:srcRect l="91346" t="23846" r="1635" b="38889"/>
          <a:stretch/>
        </p:blipFill>
        <p:spPr>
          <a:xfrm>
            <a:off x="251795" y="3429000"/>
            <a:ext cx="2171369" cy="3242177"/>
          </a:xfrm>
          <a:prstGeom prst="rect">
            <a:avLst/>
          </a:prstGeom>
        </p:spPr>
      </p:pic>
    </p:spTree>
    <p:extLst>
      <p:ext uri="{BB962C8B-B14F-4D97-AF65-F5344CB8AC3E}">
        <p14:creationId xmlns:p14="http://schemas.microsoft.com/office/powerpoint/2010/main" val="204715739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0.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2.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3.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4.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5.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6.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7.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8.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19.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2.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20.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2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3.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4.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5.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6.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7.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8.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ppt/theme/themeOverride9.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9F9F2F5AF6D945A9B064753518EAAB" ma:contentTypeVersion="14" ma:contentTypeDescription="Create a new document." ma:contentTypeScope="" ma:versionID="2c18cd512ddbde08eae634395323fc22">
  <xsd:schema xmlns:xsd="http://www.w3.org/2001/XMLSchema" xmlns:xs="http://www.w3.org/2001/XMLSchema" xmlns:p="http://schemas.microsoft.com/office/2006/metadata/properties" xmlns:ns3="62933a65-648c-4bb2-bcdf-20588b071964" xmlns:ns4="8b7f6bb2-ed0e-4ec1-956f-f32181b7fa47" targetNamespace="http://schemas.microsoft.com/office/2006/metadata/properties" ma:root="true" ma:fieldsID="0e1b65dfe7dee4675e9a884087dd1387" ns3:_="" ns4:_="">
    <xsd:import namespace="62933a65-648c-4bb2-bcdf-20588b071964"/>
    <xsd:import namespace="8b7f6bb2-ed0e-4ec1-956f-f32181b7fa4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933a65-648c-4bb2-bcdf-20588b071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b7f6bb2-ed0e-4ec1-956f-f32181b7fa4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71066E-BF75-45F9-BDAF-3C8EA609556F}">
  <ds:schemaRefs>
    <ds:schemaRef ds:uri="http://schemas.microsoft.com/sharepoint/v3/contenttype/forms"/>
  </ds:schemaRefs>
</ds:datastoreItem>
</file>

<file path=customXml/itemProps2.xml><?xml version="1.0" encoding="utf-8"?>
<ds:datastoreItem xmlns:ds="http://schemas.openxmlformats.org/officeDocument/2006/customXml" ds:itemID="{7E9A9B46-6CA1-4018-96F1-EB06E2DB867F}">
  <ds:schemaRefs>
    <ds:schemaRef ds:uri="http://schemas.microsoft.com/office/2006/documentManagement/types"/>
    <ds:schemaRef ds:uri="http://www.w3.org/XML/1998/namespace"/>
    <ds:schemaRef ds:uri="8b7f6bb2-ed0e-4ec1-956f-f32181b7fa47"/>
    <ds:schemaRef ds:uri="62933a65-648c-4bb2-bcdf-20588b071964"/>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CBB61D6-21B7-43EE-AD07-95542F616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933a65-648c-4bb2-bcdf-20588b071964"/>
    <ds:schemaRef ds:uri="8b7f6bb2-ed0e-4ec1-956f-f32181b7fa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1419</TotalTime>
  <Words>2010</Words>
  <Application>Microsoft Office PowerPoint</Application>
  <PresentationFormat>Widescreen</PresentationFormat>
  <Paragraphs>93</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Century Gothic</vt:lpstr>
      <vt:lpstr>Wingdings 3</vt:lpstr>
      <vt:lpstr>Slice</vt:lpstr>
      <vt:lpstr>Nurdle Patrol</vt:lpstr>
      <vt:lpstr>PowerPoint Presentation</vt:lpstr>
      <vt:lpstr>¿Qué son los nurdles?</vt:lpstr>
      <vt:lpstr>nurdle?</vt:lpstr>
      <vt:lpstr>Impactos</vt:lpstr>
      <vt:lpstr>Proyecto de ciencia ciudadana</vt:lpstr>
      <vt:lpstr>PowerPoint Presentation</vt:lpstr>
      <vt:lpstr>Tipos que se encuentran</vt:lpstr>
      <vt:lpstr>PowerPoint Presentation</vt:lpstr>
      <vt:lpstr>PowerPoint Presentation</vt:lpstr>
      <vt:lpstr>PowerPoint Presentation</vt:lpstr>
      <vt:lpstr>PowerPoint Presentation</vt:lpstr>
      <vt:lpstr>PowerPoint Presentation</vt:lpstr>
      <vt:lpstr>Últimas estadísticas</vt:lpstr>
      <vt:lpstr>Kits de inicio</vt:lpstr>
      <vt:lpstr>Kits de educación</vt:lpstr>
      <vt:lpstr>PowerPoint Presentation</vt:lpstr>
      <vt:lpstr>¿Qué se puede hacer?</vt:lpstr>
      <vt:lpstr>Idioma del permiso de alta</vt:lpstr>
      <vt:lpstr>PowerPoint Presentation</vt:lpstr>
      <vt:lpstr>¿Por qué?  Nuestra próxima generación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 Pellets on Texas Beaches</dc:title>
  <dc:creator>Tunnell, Jace W</dc:creator>
  <cp:lastModifiedBy>Andrea Landaverde</cp:lastModifiedBy>
  <cp:revision>192</cp:revision>
  <cp:lastPrinted>2019-09-09T14:18:10Z</cp:lastPrinted>
  <dcterms:created xsi:type="dcterms:W3CDTF">2018-11-15T22:56:27Z</dcterms:created>
  <dcterms:modified xsi:type="dcterms:W3CDTF">2022-07-26T14:30:36Z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0x010100199F9F2F5AF6D945A9B064753518EAAB</vt:lpwstr>
  </property>
</Properties>
</file>